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79" r:id="rId2"/>
    <p:sldId id="280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0" r:id="rId20"/>
    <p:sldId id="261" r:id="rId21"/>
    <p:sldId id="262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263" r:id="rId49"/>
    <p:sldId id="264" r:id="rId50"/>
    <p:sldId id="265" r:id="rId5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9651-9F4B-1144-977F-ED473C3255D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15</a:t>
            </a:fld>
            <a:endParaRPr lang="zh-CN" altLang="fr-FR" sz="1200"/>
          </a:p>
        </p:txBody>
      </p:sp>
      <p:sp>
        <p:nvSpPr>
          <p:cNvPr id="10035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100355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It is possible to connect a 4 wire device to a 2 wire installation by adapting the device's wiring.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First of all, loop back the two transmission wires to the two reception wires.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Then connect the device to the two wire installation.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515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16</a:t>
            </a:fld>
            <a:endParaRPr lang="zh-CN" altLang="fr-FR" sz="1200"/>
          </a:p>
        </p:txBody>
      </p:sp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102403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0765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7373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/>
            <a:endParaRPr lang="zh-CN" altLang="en-US"/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indent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39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70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/>
            <a:r>
              <a:rPr lang="zh-CN" altLang="en-US" dirty="0"/>
              <a:t>在串行通信的信号定义和编码方面，</a:t>
            </a:r>
            <a:r>
              <a:rPr lang="en-US" altLang="zh-CN" dirty="0"/>
              <a:t>EIA</a:t>
            </a:r>
            <a:r>
              <a:rPr lang="zh-CN" altLang="en-US" dirty="0"/>
              <a:t>电子工业联合会指定了以</a:t>
            </a:r>
            <a:r>
              <a:rPr lang="en-US" altLang="zh-CN" dirty="0"/>
              <a:t>ASCII</a:t>
            </a:r>
            <a:r>
              <a:rPr lang="zh-CN" altLang="en-US" dirty="0"/>
              <a:t>码为对应的字符与信息交换标准。</a:t>
            </a:r>
          </a:p>
          <a:p>
            <a:pPr lvl="0" indent="0"/>
            <a:r>
              <a:rPr lang="zh-CN" altLang="en-US" dirty="0"/>
              <a:t>注意</a:t>
            </a:r>
            <a:r>
              <a:rPr lang="en-US" altLang="zh-CN" dirty="0"/>
              <a:t>ASCII</a:t>
            </a:r>
            <a:r>
              <a:rPr lang="zh-CN" altLang="en-US" dirty="0"/>
              <a:t>码共有</a:t>
            </a:r>
            <a:r>
              <a:rPr lang="en-US" altLang="zh-CN" dirty="0"/>
              <a:t>128</a:t>
            </a:r>
            <a:r>
              <a:rPr lang="zh-CN" altLang="en-US" dirty="0"/>
              <a:t>个字符，其中有一些字符是看不见的，这些字符一般应用于自动控制领域，特别是</a:t>
            </a:r>
            <a:r>
              <a:rPr lang="en-US" altLang="zh-CN" dirty="0"/>
              <a:t>PLC</a:t>
            </a:r>
            <a:r>
              <a:rPr lang="zh-CN" altLang="en-US" dirty="0"/>
              <a:t>的控制和通信领域。</a:t>
            </a:r>
          </a:p>
          <a:p>
            <a:pPr lvl="0" indent="0"/>
            <a:r>
              <a:rPr lang="en-US" altLang="zh-CN" dirty="0"/>
              <a:t>RS485</a:t>
            </a:r>
            <a:r>
              <a:rPr lang="zh-CN" altLang="en-US" dirty="0"/>
              <a:t>的信号在传送出去之前会先分解为正负的两条线路，当到达接收端后，再将信号相减还原成原来的信号。设原信号为</a:t>
            </a:r>
            <a:r>
              <a:rPr lang="en-US" altLang="zh-CN" dirty="0"/>
              <a:t>DT</a:t>
            </a:r>
            <a:r>
              <a:rPr lang="zh-CN" altLang="en-US" dirty="0"/>
              <a:t>，而被分解后的信号为</a:t>
            </a:r>
            <a:r>
              <a:rPr lang="en-US" altLang="zh-CN" dirty="0"/>
              <a:t>D+</a:t>
            </a:r>
            <a:r>
              <a:rPr lang="zh-CN" altLang="en-US" dirty="0"/>
              <a:t>和</a:t>
            </a:r>
            <a:r>
              <a:rPr lang="en-US" altLang="zh-CN" dirty="0"/>
              <a:t>D-</a:t>
            </a:r>
            <a:r>
              <a:rPr lang="zh-CN" altLang="en-US" dirty="0"/>
              <a:t>，干扰信号为</a:t>
            </a:r>
            <a:r>
              <a:rPr lang="en-US" altLang="zh-CN" dirty="0"/>
              <a:t>Noise</a:t>
            </a:r>
            <a:r>
              <a:rPr lang="zh-CN" altLang="en-US" dirty="0"/>
              <a:t>，则输入与输出信号的运算关系如下：</a:t>
            </a:r>
          </a:p>
          <a:p>
            <a:pPr lvl="0" indent="0"/>
            <a:r>
              <a:rPr lang="zh-CN" altLang="en-US" dirty="0"/>
              <a:t>（</a:t>
            </a:r>
            <a:r>
              <a:rPr lang="en-US" altLang="zh-CN" dirty="0"/>
              <a:t>DT</a:t>
            </a:r>
            <a:r>
              <a:rPr lang="zh-CN" altLang="en-US" dirty="0"/>
              <a:t>）</a:t>
            </a:r>
            <a:r>
              <a:rPr lang="en-US" altLang="zh-CN" dirty="0"/>
              <a:t>=[</a:t>
            </a:r>
            <a:r>
              <a:rPr lang="zh-CN" altLang="en-US" dirty="0"/>
              <a:t>（</a:t>
            </a:r>
            <a:r>
              <a:rPr lang="en-US" altLang="zh-CN" dirty="0"/>
              <a:t>D+</a:t>
            </a:r>
            <a:r>
              <a:rPr lang="zh-CN" altLang="en-US" dirty="0"/>
              <a:t>）</a:t>
            </a:r>
            <a:r>
              <a:rPr lang="en-US" altLang="zh-CN" dirty="0"/>
              <a:t>+ Noise]-[</a:t>
            </a:r>
            <a:r>
              <a:rPr lang="zh-CN" altLang="en-US" dirty="0"/>
              <a:t>（</a:t>
            </a:r>
            <a:r>
              <a:rPr lang="en-US" altLang="zh-CN" dirty="0"/>
              <a:t>D-</a:t>
            </a:r>
            <a:r>
              <a:rPr lang="zh-CN" altLang="en-US" dirty="0"/>
              <a:t>）</a:t>
            </a:r>
            <a:r>
              <a:rPr lang="en-US" altLang="zh-CN" dirty="0"/>
              <a:t>+ Noise]=</a:t>
            </a:r>
            <a:r>
              <a:rPr lang="zh-CN" altLang="en-US" dirty="0"/>
              <a:t>（</a:t>
            </a:r>
            <a:r>
              <a:rPr lang="en-US" altLang="zh-CN" dirty="0"/>
              <a:t>D+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D-</a:t>
            </a:r>
            <a:r>
              <a:rPr lang="zh-CN" altLang="en-US" dirty="0"/>
              <a:t>）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/>
              <a:t>DT</a:t>
            </a:r>
            <a:r>
              <a:rPr lang="zh-CN" altLang="en-US" dirty="0"/>
              <a:t>）</a:t>
            </a:r>
          </a:p>
          <a:p>
            <a:pPr lvl="0" indent="0"/>
            <a:r>
              <a:rPr lang="zh-CN" altLang="en-US" dirty="0"/>
              <a:t>可见在传输过程中串入的干扰噪声信号被消除了。</a:t>
            </a:r>
          </a:p>
          <a:p>
            <a:pPr lvl="0" indent="0"/>
            <a:r>
              <a:rPr lang="zh-CN" altLang="en-US" dirty="0"/>
              <a:t>一般地，在长距离的计算机间通信的场合下采用</a:t>
            </a:r>
            <a:r>
              <a:rPr lang="en-US" altLang="zh-CN" dirty="0"/>
              <a:t>RS-422</a:t>
            </a:r>
            <a:r>
              <a:rPr lang="zh-CN" altLang="en-US" dirty="0"/>
              <a:t>接口，在短距离的计算机间通信的场合下采用</a:t>
            </a:r>
            <a:r>
              <a:rPr lang="en-US" altLang="zh-CN" dirty="0"/>
              <a:t>RS-232</a:t>
            </a:r>
            <a:r>
              <a:rPr lang="zh-CN" altLang="en-US" dirty="0"/>
              <a:t>接口；在计算机对工业现场的仪器仪表方面大多采用</a:t>
            </a:r>
            <a:r>
              <a:rPr lang="en-US" altLang="zh-CN" dirty="0"/>
              <a:t>RS-485</a:t>
            </a:r>
            <a:r>
              <a:rPr lang="zh-CN" altLang="en-US" dirty="0"/>
              <a:t>接口。</a:t>
            </a:r>
          </a:p>
          <a:p>
            <a:pPr lvl="0" indent="0"/>
            <a:r>
              <a:rPr lang="zh-CN" altLang="en-US" dirty="0"/>
              <a:t>你知道吗？</a:t>
            </a:r>
          </a:p>
          <a:p>
            <a:pPr lvl="0" indent="0"/>
            <a:r>
              <a:rPr lang="en-US" altLang="zh-CN" dirty="0"/>
              <a:t>RS-422</a:t>
            </a:r>
            <a:r>
              <a:rPr lang="zh-CN" altLang="en-US" dirty="0"/>
              <a:t>和</a:t>
            </a:r>
            <a:r>
              <a:rPr lang="en-US" altLang="zh-CN" dirty="0"/>
              <a:t>RS-485</a:t>
            </a:r>
            <a:r>
              <a:rPr lang="zh-CN" altLang="en-US" dirty="0"/>
              <a:t>一样，在输入端采用差分输入，但输出端仍然和</a:t>
            </a:r>
            <a:r>
              <a:rPr lang="en-US" altLang="zh-CN" dirty="0"/>
              <a:t>RS-232</a:t>
            </a:r>
            <a:r>
              <a:rPr lang="zh-CN" altLang="en-US" dirty="0"/>
              <a:t>一样为单端输出。所以</a:t>
            </a:r>
            <a:r>
              <a:rPr lang="en-US" altLang="zh-CN" dirty="0"/>
              <a:t>RS-422</a:t>
            </a:r>
            <a:r>
              <a:rPr lang="zh-CN" altLang="en-US" dirty="0"/>
              <a:t>是点对点的全双工工作制。</a:t>
            </a:r>
          </a:p>
          <a:p>
            <a:pPr lvl="0" indent="0"/>
            <a:r>
              <a:rPr lang="en-US" altLang="zh-CN" dirty="0"/>
              <a:t>RS-422</a:t>
            </a:r>
            <a:r>
              <a:rPr lang="zh-CN" altLang="en-US" dirty="0"/>
              <a:t>采用</a:t>
            </a:r>
            <a:r>
              <a:rPr lang="en-US" altLang="zh-CN" dirty="0"/>
              <a:t>25</a:t>
            </a:r>
            <a:r>
              <a:rPr lang="zh-CN" altLang="en-US" dirty="0"/>
              <a:t>针的物理端口。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8510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9</a:t>
            </a:fld>
            <a:endParaRPr lang="zh-CN" altLang="fr-FR" sz="1200"/>
          </a:p>
        </p:txBody>
      </p:sp>
      <p:sp>
        <p:nvSpPr>
          <p:cNvPr id="8909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89091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 dirty="0"/>
              <a:t>The OSI model is used to split network functions into seven homogenous and organised subsets.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The Modbus application protocol is located in layer 7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Layers 3 to 6 are not used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At the data link level, "Master-Slave" concepts can be found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along with the RTU or ASCII transmission modes.</a:t>
            </a:r>
          </a:p>
          <a:p>
            <a:pPr lvl="0" indent="0" defTabSz="760730"/>
            <a:r>
              <a:rPr lang="en-GB" altLang="en-US" dirty="0">
                <a:sym typeface="ZapfDingbats" pitchFamily="82" charset="2"/>
              </a:rPr>
              <a:t>Three types of physical layers are standardized: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RS485 2 or 4 wire modes supporting multi-point operation, and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RS232 that only operates in point-to-point mode.</a:t>
            </a:r>
            <a:endParaRPr lang="en-US" altLang="zh-CN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922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11</a:t>
            </a:fld>
            <a:endParaRPr lang="zh-CN" altLang="fr-FR" sz="1200"/>
          </a:p>
        </p:txBody>
      </p:sp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2163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 dirty="0"/>
              <a:t>There are three standardized Modbus electrical interfaces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RS485 2 wire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required 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allowing connection in both multi-point and point-to-point modes.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RS485 4 wire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optional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allowing devices to be integrated into existing 4 wire installations without changing the wiring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An RS232 implementation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is optional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it is used for point-to-point connections over short distances: e.g. for connecting a configuration tool.</a:t>
            </a:r>
          </a:p>
          <a:p>
            <a:pPr lvl="0" indent="0" defTabSz="760730"/>
            <a:r>
              <a:rPr lang="en-GB" altLang="en-US" dirty="0">
                <a:solidFill>
                  <a:srgbClr val="FF3300"/>
                </a:solidFill>
              </a:rPr>
              <a:t># </a:t>
            </a:r>
            <a:r>
              <a:rPr lang="en-GB" altLang="en-US" dirty="0">
                <a:sym typeface="ZapfDingbats" pitchFamily="82" charset="2"/>
              </a:rPr>
              <a:t>Implementing transmission speeds of 9,600 and 19,200 bps is required, the other speeds are optional. 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1172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12</a:t>
            </a:fld>
            <a:endParaRPr lang="zh-CN" altLang="fr-FR" sz="1200"/>
          </a:p>
        </p:txBody>
      </p:sp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4211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A standardised Modbus RS485 2 wire installation uses a bus type topology and is made up of a balanced wire pair for data transmission and a "Common" wire used as the voltage reference.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two ends of the bus must be looped back using line terminators made up of a 120 ohm resistor and a 1 nano-Farad capacitor.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Polarisation resistors rated at between 450 and 650 ohm, with 650 ohm being the recommended value, must be placed at a single location on the bus.</a:t>
            </a:r>
          </a:p>
          <a:p>
            <a:pPr lvl="0" indent="0" defTabSz="760730"/>
            <a:r>
              <a:rPr lang="en-GB" altLang="en-US">
                <a:sym typeface="ZapfDingbats" pitchFamily="82" charset="2"/>
              </a:rPr>
              <a:t>In general, these resistors are implemented in the master or close to the master using a tap.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"Common" is connected to ground at just one point, generally at the master level.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slaves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must not include polarisation resistors.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number of devices is 32 including the master, without a repeater.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length of the main segment is 1,000 meters at 19,200 bits per second with a maximum drop length of 40 meters.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2665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13</a:t>
            </a:fld>
            <a:endParaRPr lang="zh-CN" altLang="fr-FR" sz="1200"/>
          </a:p>
        </p:txBody>
      </p:sp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6259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A standardised Modbus RS485 4 wire installation uses a bus type topology and is made up of two balanced wire pairs: one pair for master data transmission and the other pair for slave transmissions. A "Common" wire used as the voltage reference.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two ends of the bus must be looped back using line terminators made up of a 120 ohm resistor and a 1 nano-Farad capacitor.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Polarisation resistors rated at between 450 and 650 ohm, with 650 ohm being the recommended value, must be implemented on each pair and placed at a single location on the bus.</a:t>
            </a:r>
          </a:p>
          <a:p>
            <a:pPr lvl="0" indent="0" defTabSz="760730"/>
            <a:r>
              <a:rPr lang="en-GB" altLang="en-US">
                <a:sym typeface="ZapfDingbats" pitchFamily="82" charset="2"/>
              </a:rPr>
              <a:t>In general, these resistors are implemented in the master or close to the master using a tap.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"Common" is connected to ground at just one point, generally at the master level.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slaves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must not include polarisation resistors.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number of devices is 32 including the master, without a repeater.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 maximum length of the main segment is 1,000 meters at 19,200 bits per second with a maximum drop length of 40 meters.</a:t>
            </a:r>
            <a:endParaRPr lang="en-US" altLang="zh-CN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682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fr-FR" sz="1200"/>
              <a:t>14</a:t>
            </a:fld>
            <a:endParaRPr lang="zh-CN" altLang="fr-FR" sz="1200"/>
          </a:p>
        </p:txBody>
      </p:sp>
      <p:sp>
        <p:nvSpPr>
          <p:cNvPr id="983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33463" y="250825"/>
            <a:ext cx="4846637" cy="3635375"/>
          </a:xfrm>
        </p:spPr>
      </p:sp>
      <p:sp>
        <p:nvSpPr>
          <p:cNvPr id="98307" name="Rectangle 3"/>
          <p:cNvSpPr>
            <a:spLocks noGrp="1"/>
          </p:cNvSpPr>
          <p:nvPr>
            <p:ph type="body"/>
          </p:nvPr>
        </p:nvSpPr>
        <p:spPr>
          <a:xfrm>
            <a:off x="593725" y="4043363"/>
            <a:ext cx="5730875" cy="4732337"/>
          </a:xfrm>
        </p:spPr>
        <p:txBody>
          <a:bodyPr lIns="91440" tIns="45720" rIns="91440" bIns="45720" anchor="t"/>
          <a:lstStyle/>
          <a:p>
            <a:pPr lvl="0" indent="0" defTabSz="760730"/>
            <a:r>
              <a:rPr lang="en-GB" altLang="en-US"/>
              <a:t>It is possible to connect a 4 wire device to a 2 wire installation by adapting the device's wiring.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First of all, loop back the two transmission wires to the two reception wires.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r>
              <a:rPr lang="en-GB" altLang="en-US">
                <a:sym typeface="ZapfDingbats" pitchFamily="82" charset="2"/>
              </a:rPr>
              <a:t>Then connect the device to the two wire installation.</a:t>
            </a:r>
          </a:p>
          <a:p>
            <a:pPr lvl="0" indent="0" defTabSz="760730"/>
            <a:r>
              <a:rPr lang="en-GB" altLang="en-US">
                <a:solidFill>
                  <a:srgbClr val="FF3300"/>
                </a:solidFill>
              </a:rPr>
              <a:t># </a:t>
            </a:r>
            <a:endParaRPr lang="en-GB" altLang="en-US">
              <a:sym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025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嵌入式应用系统设计</a:t>
            </a:r>
            <a:br>
              <a:rPr kumimoji="1" lang="en-US" altLang="zh-CN" dirty="0"/>
            </a:b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embedded application system</a:t>
            </a:r>
            <a:r>
              <a:rPr kumimoji="1" lang="zh-CN" alt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kumimoji="1" lang="en-US" altLang="zh-CN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design</a:t>
            </a:r>
            <a:endParaRPr kumimoji="1" lang="zh-CN" altLang="en-US" sz="3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主讲教师：黄建伟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0647" y="309282"/>
            <a:ext cx="283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内工大研究生专业选修课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标题 1"/>
          <p:cNvSpPr>
            <a:spLocks noGrp="1"/>
          </p:cNvSpPr>
          <p:nvPr>
            <p:ph type="title"/>
          </p:nvPr>
        </p:nvSpPr>
        <p:spPr>
          <a:xfrm>
            <a:off x="1946275" y="855663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电气接口</a:t>
            </a:r>
          </a:p>
        </p:txBody>
      </p:sp>
      <p:sp>
        <p:nvSpPr>
          <p:cNvPr id="79874" name="TextBox 4"/>
          <p:cNvSpPr txBox="1"/>
          <p:nvPr/>
        </p:nvSpPr>
        <p:spPr>
          <a:xfrm>
            <a:off x="5334000" y="5165725"/>
            <a:ext cx="15544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串行总线基本结构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90115" name="内容占位符 6" descr="捕获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38" y="1600200"/>
            <a:ext cx="6386512" cy="3543300"/>
          </a:xfrm>
        </p:spPr>
      </p:pic>
      <p:sp>
        <p:nvSpPr>
          <p:cNvPr id="79876" name="TextBox 7"/>
          <p:cNvSpPr txBox="1"/>
          <p:nvPr/>
        </p:nvSpPr>
        <p:spPr>
          <a:xfrm>
            <a:off x="3255963" y="1468438"/>
            <a:ext cx="1539240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主设备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(Master)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从设备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(Slave)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无源接头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(Passive Tap)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有源接头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(Active Tap)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干线上的接口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(Itr)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支线上的接口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(Idv)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附加单元介面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(AUI)</a:t>
            </a:r>
            <a:endParaRPr lang="en-US" altLang="zh-CN" sz="1050" noProof="1">
              <a:latin typeface="Arial" panose="020B0604020202090204" pitchFamily="34" charset="0"/>
              <a:ea typeface="方正书宋_GBK" charset="0"/>
            </a:endParaRPr>
          </a:p>
          <a:p>
            <a:r>
              <a:rPr lang="zh-CN" altLang="en-US" sz="1050" noProof="1">
                <a:latin typeface="Arial" panose="020B0604020202090204" pitchFamily="34" charset="0"/>
                <a:ea typeface="方正书宋_GBK" charset="0"/>
                <a:cs typeface="+mn-ea"/>
              </a:rPr>
              <a:t>线路终端</a:t>
            </a:r>
            <a:r>
              <a:rPr lang="en-US" altLang="zh-CN" sz="1050" noProof="1">
                <a:latin typeface="Arial" panose="020B0604020202090204" pitchFamily="34" charset="0"/>
                <a:ea typeface="方正书宋_GBK" charset="0"/>
                <a:cs typeface="+mn-ea"/>
              </a:rPr>
              <a:t>(LT)</a:t>
            </a:r>
            <a:endParaRPr lang="zh-CN" altLang="en-US" sz="1050" noProof="1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7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1928813"/>
            <a:ext cx="2376487" cy="615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1138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2625725"/>
            <a:ext cx="2376487" cy="6159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9113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99213" y="3322638"/>
            <a:ext cx="2376487" cy="6143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91140" name="标题 2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三种标准化物理层</a:t>
            </a:r>
          </a:p>
        </p:txBody>
      </p:sp>
      <p:graphicFrame>
        <p:nvGraphicFramePr>
          <p:cNvPr id="29" name="内容占位符 28"/>
          <p:cNvGraphicFramePr>
            <a:graphicFrameLocks noGrp="1"/>
          </p:cNvGraphicFramePr>
          <p:nvPr>
            <p:ph idx="1"/>
          </p:nvPr>
        </p:nvGraphicFramePr>
        <p:xfrm>
          <a:off x="3009900" y="1608138"/>
          <a:ext cx="6172200" cy="3749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制式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适用模式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RS485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线制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必需的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多点模式</a:t>
                      </a: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点到点模式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algn="r"/>
                      <a:r>
                        <a:rPr lang="en-GB" sz="1350" dirty="0">
                          <a:solidFill>
                            <a:schemeClr val="tx1"/>
                          </a:solidFill>
                        </a:rPr>
                        <a:t>RS485</a:t>
                      </a:r>
                      <a:r>
                        <a:rPr lang="zh-CN" altLang="en-US" sz="135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GB" sz="135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GB" sz="1350" dirty="0">
                          <a:solidFill>
                            <a:schemeClr val="tx1"/>
                          </a:solidFill>
                          <a:latin typeface="汉仪中圆简" pitchFamily="49" charset="-122"/>
                          <a:ea typeface="汉仪中圆简" pitchFamily="49" charset="-122"/>
                        </a:rPr>
                        <a:t>线制</a:t>
                      </a:r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不改变接线方式，</a:t>
                      </a:r>
                      <a:endParaRPr lang="en-US" altLang="zh-CN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即可接入一个已有的四线网络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RS232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可选的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点到点模式</a:t>
                      </a:r>
                      <a:endParaRPr lang="en-US" altLang="zh-CN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距离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米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传输速率：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50" b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5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940">
                <a:tc gridSpan="3">
                  <a:txBody>
                    <a:bodyPr/>
                    <a:lstStyle/>
                    <a:p>
                      <a:pPr lvl="1"/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9600 bps /19200 bps  (19.2 Kbps 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缺省设置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305">
                <a:tc gridSpan="3">
                  <a:txBody>
                    <a:bodyPr/>
                    <a:lstStyle/>
                    <a:p>
                      <a:pPr lvl="1"/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其它速率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: 1200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4800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38400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56 Kbps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350" b="0" dirty="0">
                          <a:solidFill>
                            <a:schemeClr val="tx1"/>
                          </a:solidFill>
                        </a:rPr>
                        <a:t>115 Kbps </a:t>
                      </a:r>
                      <a:r>
                        <a:rPr lang="zh-CN" altLang="en-US" sz="1350" b="0" dirty="0">
                          <a:solidFill>
                            <a:schemeClr val="tx1"/>
                          </a:solidFill>
                        </a:rPr>
                        <a:t>可选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63" y="1982788"/>
            <a:ext cx="625475" cy="33337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63" y="2689225"/>
            <a:ext cx="625475" cy="334963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3" y="3397250"/>
            <a:ext cx="623887" cy="334963"/>
          </a:xfrm>
          <a:prstGeom prst="rect">
            <a:avLst/>
          </a:prstGeom>
          <a:noFill/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34076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2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6" name="Line 3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7" name="Line 4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2948" name="Text Box 6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2949" name="Text Box 7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3191" name="Group 9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2952" name="Line 1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3" name="Line 1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4" name="Line 1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3195" name="Group 13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2956" name="Line 14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7" name="Line 15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58" name="Line 16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2959" name="Line 17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0" name="Line 18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1" name="Line 19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2" name="Line 20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3" name="Line 21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4" name="Line 22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5" name="Line 23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6" name="Oval 24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7" name="Oval 25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8" name="Rectangle 26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69" name="Text Box 27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0" name="Text Box 28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1" name="Text Box 29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72" name="Line 30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3" name="Line 31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4" name="Line 32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5" name="Oval 33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6" name="Oval 34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77" name="Oval 35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3219" name="Group 37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2980" name="Line 38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1" name="Line 39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2" name="Line 40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3223" name="Group 41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2984" name="Line 42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5" name="Line 43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2986" name="Line 44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2987" name="Line 45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88" name="Line 46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89" name="Line 47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0" name="Line 48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1" name="Line 49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2" name="Line 50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3" name="Line 51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4" name="Oval 52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5" name="Oval 53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6" name="Rectangle 54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2997" name="Text Box 55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98" name="Text Box 56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2999" name="Text Box 57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3000" name="Line 58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1" name="Line 59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2" name="Line 60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3" name="Oval 61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4" name="Oval 62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3005" name="Oval 63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" name="Group 64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3247" name="Group 65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3008" name="Rectangle 66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09" name="Line 67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0" name="Line 68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1" name="Text Box 69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12" name="Line 70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3" name="Oval 71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4" name="Rectangle 72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5" name="Line 73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6" name="Line 74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7" name="Oval 75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8" name="Oval 76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19" name="Text Box 77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20" name="Text Box 78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3261" name="Group 79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3262" name="Group 80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3023" name="Line 81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4" name="Line 82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5" name="Line 83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3266" name="Group 84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3027" name="Line 85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8" name="Line 86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29" name="Line 87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3030" name="Line 88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1" name="Line 89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2" name="Line 90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3" name="Line 91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4" name="Line 92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5" name="Line 93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6" name="Line 94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7" name="Line 95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8" name="Oval 96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39" name="Oval 97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0" name="Rectangle 98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1" name="Text Box 99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2" name="Text Box 100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43" name="Text Box 101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3044" name="Line 102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5" name="Line 103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6" name="Oval 104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7" name="Oval 105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48" name="Oval 106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3049" name="Rectangle 107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93290" name="Text Box 108"/>
          <p:cNvSpPr txBox="1"/>
          <p:nvPr/>
        </p:nvSpPr>
        <p:spPr>
          <a:xfrm>
            <a:off x="3309938" y="1608138"/>
            <a:ext cx="2097087" cy="32194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500" b="1" dirty="0">
                <a:latin typeface="汉仪中圆简" pitchFamily="49" charset="-122"/>
                <a:ea typeface="汉仪中圆简" pitchFamily="49" charset="-122"/>
              </a:rPr>
              <a:t>拓扑结构</a:t>
            </a:r>
            <a:r>
              <a:rPr lang="zh-CN" altLang="en-US" sz="1500" b="1" dirty="0">
                <a:latin typeface="汉仪中圆简" pitchFamily="49" charset="-122"/>
                <a:ea typeface="汉仪中圆简" pitchFamily="49" charset="-122"/>
              </a:rPr>
              <a:t>：</a:t>
            </a:r>
            <a:r>
              <a:rPr lang="zh-CN" altLang="en-GB" sz="1500" dirty="0">
                <a:latin typeface="汉仪中圆简" pitchFamily="49" charset="-122"/>
                <a:ea typeface="汉仪中圆简" pitchFamily="49" charset="-122"/>
              </a:rPr>
              <a:t>总线类型</a:t>
            </a:r>
            <a:endParaRPr lang="en-US" altLang="zh-CN" sz="15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3085" name="Text Box 109"/>
          <p:cNvSpPr txBox="1"/>
          <p:nvPr/>
        </p:nvSpPr>
        <p:spPr>
          <a:xfrm>
            <a:off x="6061075" y="4462463"/>
            <a:ext cx="3071813" cy="70675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>
                <a:latin typeface="汉仪中圆简" pitchFamily="49" charset="-122"/>
                <a:ea typeface="汉仪中圆简" pitchFamily="49" charset="-122"/>
              </a:rPr>
              <a:t>最大长度</a:t>
            </a:r>
            <a:r>
              <a:rPr lang="en-GB" altLang="en-US" sz="10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: 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主段</a:t>
            </a:r>
            <a:r>
              <a:rPr lang="en-GB" altLang="en-US" sz="10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: </a:t>
            </a:r>
            <a:r>
              <a:rPr lang="en-GB" altLang="en-US" sz="1000">
                <a:latin typeface="SE Optimist" pitchFamily="2" charset="0"/>
                <a:ea typeface="宋体" pitchFamily="2" charset="-122"/>
                <a:cs typeface="方正书宋_GBK" charset="0"/>
              </a:rPr>
              <a:t>1,000</a:t>
            </a:r>
            <a:r>
              <a:rPr lang="zh-CN" altLang="en-GB" sz="1000">
                <a:latin typeface="SE Optimist" pitchFamily="2" charset="0"/>
                <a:ea typeface="宋体" pitchFamily="2" charset="-122"/>
              </a:rPr>
              <a:t>米</a:t>
            </a:r>
            <a:r>
              <a:rPr lang="en-GB" altLang="zh-CN" sz="1000">
                <a:latin typeface="SE Optimist" pitchFamily="2" charset="0"/>
                <a:ea typeface="宋体" pitchFamily="2" charset="-122"/>
              </a:rPr>
              <a:t>/ </a:t>
            </a:r>
            <a:r>
              <a:rPr lang="en-GB" altLang="en-US" sz="1000">
                <a:latin typeface="SE Optimist" pitchFamily="2" charset="0"/>
                <a:ea typeface="宋体" pitchFamily="2" charset="-122"/>
                <a:cs typeface="方正书宋_GBK" charset="0"/>
              </a:rPr>
              <a:t>19,200 bits/s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支干</a:t>
            </a:r>
            <a:r>
              <a:rPr lang="en-GB" altLang="en-US" sz="100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总共</a:t>
            </a:r>
            <a:r>
              <a:rPr lang="en-GB" altLang="en-US" sz="1000">
                <a:latin typeface="汉仪中圆简" pitchFamily="49" charset="-122"/>
                <a:ea typeface="汉仪中圆简" pitchFamily="49" charset="-122"/>
              </a:rPr>
              <a:t>40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米</a:t>
            </a:r>
          </a:p>
          <a:p>
            <a:pPr indent="0" defTabSz="762000"/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主电缆类型</a:t>
            </a:r>
            <a:r>
              <a:rPr lang="en-GB" altLang="zh-CN" sz="100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>
                <a:latin typeface="汉仪中圆简" pitchFamily="49" charset="-122"/>
                <a:ea typeface="汉仪中圆简" pitchFamily="49" charset="-122"/>
              </a:rPr>
              <a:t>屏蔽双绞</a:t>
            </a:r>
            <a:endParaRPr lang="en-US" altLang="zh-CN" sz="10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3086" name="Text Box 110"/>
          <p:cNvSpPr txBox="1"/>
          <p:nvPr/>
        </p:nvSpPr>
        <p:spPr>
          <a:xfrm>
            <a:off x="6061075" y="3927475"/>
            <a:ext cx="3060700" cy="398780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>
              <a:spcBef>
                <a:spcPct val="50000"/>
              </a:spcBef>
            </a:pPr>
            <a:r>
              <a:rPr lang="zh-CN" altLang="en-GB" sz="1000" b="1" dirty="0">
                <a:latin typeface="Arial" panose="020B0604020202090204" pitchFamily="34" charset="0"/>
                <a:ea typeface="宋体" pitchFamily="2" charset="-122"/>
              </a:rPr>
              <a:t>最大设备数</a:t>
            </a:r>
            <a:r>
              <a:rPr lang="zh-CN" altLang="en-US" sz="1000" b="1" dirty="0">
                <a:latin typeface="Arial" panose="020B0604020202090204" pitchFamily="34" charset="0"/>
                <a:ea typeface="宋体" pitchFamily="2" charset="-122"/>
              </a:rPr>
              <a:t>：</a:t>
            </a:r>
            <a:endParaRPr lang="en-GB" altLang="en-US" sz="1000" dirty="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不带中继，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32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个设备，包含主站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13" name="Group 111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3294" name="Group 112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3055" name="Line 113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6" name="Line 114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7" name="Line 115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8" name="Line 116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59" name="Line 117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0" name="Line 118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1" name="Oval 119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2" name="Oval 120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63" name="Text Box 121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3304" name="Group 122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3065" name="Rectangle 123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6" name="Line 124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7" name="Line 125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68" name="Line 126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3309" name="Group 127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3070" name="Line 128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1" name="Line 129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2" name="Line 130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3" name="Line 131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4" name="Line 132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5" name="Line 133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6" name="Oval 134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7" name="Oval 135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78" name="Text Box 136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3319" name="Group 137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3080" name="Rectangle 138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1" name="Line 139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2" name="Line 140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3083" name="Line 141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18" name="Group 142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3325" name="Group 143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3086" name="Line 144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7" name="Line 145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8" name="Line 146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3089" name="Line 147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3090" name="Text Box 148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3091" name="Text Box 149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3092" name="Text Box 150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3333" name="标题 150"/>
          <p:cNvSpPr>
            <a:spLocks noGrp="1"/>
          </p:cNvSpPr>
          <p:nvPr>
            <p:ph type="title"/>
          </p:nvPr>
        </p:nvSpPr>
        <p:spPr>
          <a:xfrm>
            <a:off x="1935163" y="741363"/>
            <a:ext cx="8229600" cy="857250"/>
          </a:xfrm>
        </p:spPr>
        <p:txBody>
          <a:bodyPr anchor="ctr"/>
          <a:lstStyle/>
          <a:p>
            <a:r>
              <a:rPr lang="en-US" altLang="zh-CN" dirty="0"/>
              <a:t>Modbus RS485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线制安装</a:t>
            </a:r>
          </a:p>
        </p:txBody>
      </p:sp>
    </p:spTree>
    <p:extLst>
      <p:ext uri="{BB962C8B-B14F-4D97-AF65-F5344CB8AC3E}">
        <p14:creationId xmlns:p14="http://schemas.microsoft.com/office/powerpoint/2010/main" val="3438981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085" grpId="0" bldLvl="0" animBg="1"/>
      <p:bldP spid="38308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Line 3"/>
          <p:cNvSpPr/>
          <p:nvPr/>
        </p:nvSpPr>
        <p:spPr>
          <a:xfrm>
            <a:off x="3617913" y="2532063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4" name="Line 4"/>
          <p:cNvSpPr/>
          <p:nvPr/>
        </p:nvSpPr>
        <p:spPr>
          <a:xfrm>
            <a:off x="3617913" y="2768600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5" name="Line 5"/>
          <p:cNvSpPr/>
          <p:nvPr/>
        </p:nvSpPr>
        <p:spPr>
          <a:xfrm>
            <a:off x="4914900" y="4033838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6" name="Line 6"/>
          <p:cNvSpPr/>
          <p:nvPr/>
        </p:nvSpPr>
        <p:spPr>
          <a:xfrm>
            <a:off x="3617913" y="3432175"/>
            <a:ext cx="5251450" cy="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4997" name="Line 7"/>
          <p:cNvSpPr/>
          <p:nvPr/>
        </p:nvSpPr>
        <p:spPr>
          <a:xfrm>
            <a:off x="3619500" y="3668713"/>
            <a:ext cx="5249863" cy="0"/>
          </a:xfrm>
          <a:prstGeom prst="line">
            <a:avLst/>
          </a:prstGeom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152900" y="2514600"/>
            <a:ext cx="811213" cy="2728913"/>
            <a:chOff x="1248" y="1495"/>
            <a:chExt cx="681" cy="2292"/>
          </a:xfrm>
        </p:grpSpPr>
        <p:grpSp>
          <p:nvGrpSpPr>
            <p:cNvPr id="95239" name="Group 9"/>
            <p:cNvGrpSpPr/>
            <p:nvPr/>
          </p:nvGrpSpPr>
          <p:grpSpPr>
            <a:xfrm rot="10800000">
              <a:off x="1345" y="3097"/>
              <a:ext cx="210" cy="211"/>
              <a:chOff x="2601" y="2603"/>
              <a:chExt cx="210" cy="211"/>
            </a:xfrm>
          </p:grpSpPr>
          <p:sp>
            <p:nvSpPr>
              <p:cNvPr id="85000" name="Line 1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1" name="Line 1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2" name="Line 1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5243" name="Group 13"/>
            <p:cNvGrpSpPr/>
            <p:nvPr/>
          </p:nvGrpSpPr>
          <p:grpSpPr>
            <a:xfrm>
              <a:off x="1554" y="3096"/>
              <a:ext cx="210" cy="211"/>
              <a:chOff x="2601" y="2603"/>
              <a:chExt cx="210" cy="211"/>
            </a:xfrm>
          </p:grpSpPr>
          <p:sp>
            <p:nvSpPr>
              <p:cNvPr id="85004" name="Line 14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5" name="Line 15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06" name="Line 16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07" name="Line 17"/>
            <p:cNvSpPr/>
            <p:nvPr/>
          </p:nvSpPr>
          <p:spPr>
            <a:xfrm rot="10800000">
              <a:off x="1717" y="2470"/>
              <a:ext cx="0" cy="6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08" name="Line 18"/>
            <p:cNvSpPr/>
            <p:nvPr/>
          </p:nvSpPr>
          <p:spPr>
            <a:xfrm rot="10800000">
              <a:off x="1506" y="1713"/>
              <a:ext cx="0" cy="15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09" name="Line 19"/>
            <p:cNvSpPr/>
            <p:nvPr/>
          </p:nvSpPr>
          <p:spPr>
            <a:xfrm rot="10800000">
              <a:off x="1593" y="2262"/>
              <a:ext cx="0" cy="84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0" name="Line 20"/>
            <p:cNvSpPr/>
            <p:nvPr/>
          </p:nvSpPr>
          <p:spPr>
            <a:xfrm rot="10800000">
              <a:off x="1394" y="1512"/>
              <a:ext cx="0" cy="170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1" name="Line 21"/>
            <p:cNvSpPr/>
            <p:nvPr/>
          </p:nvSpPr>
          <p:spPr>
            <a:xfrm rot="10800000">
              <a:off x="1659" y="3306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2" name="Line 22"/>
            <p:cNvSpPr/>
            <p:nvPr/>
          </p:nvSpPr>
          <p:spPr>
            <a:xfrm rot="10800000">
              <a:off x="1448" y="3302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3" name="Rectangle 23"/>
            <p:cNvSpPr/>
            <p:nvPr/>
          </p:nvSpPr>
          <p:spPr>
            <a:xfrm rot="10800000">
              <a:off x="1261" y="2857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4" name="Text Box 24"/>
            <p:cNvSpPr txBox="1"/>
            <p:nvPr/>
          </p:nvSpPr>
          <p:spPr>
            <a:xfrm>
              <a:off x="1248" y="3361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5" name="Text Box 25"/>
            <p:cNvSpPr txBox="1"/>
            <p:nvPr/>
          </p:nvSpPr>
          <p:spPr>
            <a:xfrm>
              <a:off x="1370" y="3157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6" name="Text Box 26"/>
            <p:cNvSpPr txBox="1"/>
            <p:nvPr/>
          </p:nvSpPr>
          <p:spPr>
            <a:xfrm>
              <a:off x="1573" y="3093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17" name="Line 27"/>
            <p:cNvSpPr/>
            <p:nvPr/>
          </p:nvSpPr>
          <p:spPr>
            <a:xfrm flipH="1">
              <a:off x="1705" y="3205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8" name="Line 28"/>
            <p:cNvSpPr/>
            <p:nvPr/>
          </p:nvSpPr>
          <p:spPr>
            <a:xfrm flipH="1" flipV="1">
              <a:off x="1912" y="2767"/>
              <a:ext cx="0" cy="4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19" name="Oval 29"/>
            <p:cNvSpPr>
              <a:spLocks noChangeAspect="1"/>
            </p:cNvSpPr>
            <p:nvPr/>
          </p:nvSpPr>
          <p:spPr>
            <a:xfrm>
              <a:off x="1895" y="2754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0" name="Oval 30"/>
            <p:cNvSpPr>
              <a:spLocks noChangeAspect="1"/>
            </p:cNvSpPr>
            <p:nvPr/>
          </p:nvSpPr>
          <p:spPr>
            <a:xfrm rot="10800000">
              <a:off x="1374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1" name="Oval 31"/>
            <p:cNvSpPr>
              <a:spLocks noChangeAspect="1"/>
            </p:cNvSpPr>
            <p:nvPr/>
          </p:nvSpPr>
          <p:spPr>
            <a:xfrm rot="10800000">
              <a:off x="1489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2" name="Oval 32"/>
            <p:cNvSpPr>
              <a:spLocks noChangeAspect="1"/>
            </p:cNvSpPr>
            <p:nvPr/>
          </p:nvSpPr>
          <p:spPr>
            <a:xfrm rot="10800000">
              <a:off x="1577" y="2250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23" name="Oval 33"/>
            <p:cNvSpPr>
              <a:spLocks noChangeAspect="1"/>
            </p:cNvSpPr>
            <p:nvPr/>
          </p:nvSpPr>
          <p:spPr>
            <a:xfrm rot="10800000">
              <a:off x="1701" y="2452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5226050" y="2516188"/>
            <a:ext cx="809625" cy="2728913"/>
            <a:chOff x="1248" y="1495"/>
            <a:chExt cx="681" cy="2292"/>
          </a:xfrm>
        </p:grpSpPr>
        <p:grpSp>
          <p:nvGrpSpPr>
            <p:cNvPr id="95265" name="Group 35"/>
            <p:cNvGrpSpPr/>
            <p:nvPr/>
          </p:nvGrpSpPr>
          <p:grpSpPr>
            <a:xfrm rot="10800000">
              <a:off x="1345" y="3097"/>
              <a:ext cx="210" cy="211"/>
              <a:chOff x="2601" y="2603"/>
              <a:chExt cx="210" cy="211"/>
            </a:xfrm>
          </p:grpSpPr>
          <p:sp>
            <p:nvSpPr>
              <p:cNvPr id="85026" name="Line 36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27" name="Line 37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28" name="Line 38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5269" name="Group 39"/>
            <p:cNvGrpSpPr/>
            <p:nvPr/>
          </p:nvGrpSpPr>
          <p:grpSpPr>
            <a:xfrm>
              <a:off x="1554" y="3096"/>
              <a:ext cx="210" cy="211"/>
              <a:chOff x="2601" y="2603"/>
              <a:chExt cx="210" cy="211"/>
            </a:xfrm>
          </p:grpSpPr>
          <p:sp>
            <p:nvSpPr>
              <p:cNvPr id="85030" name="Line 40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31" name="Line 41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32" name="Line 42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33" name="Line 43"/>
            <p:cNvSpPr/>
            <p:nvPr/>
          </p:nvSpPr>
          <p:spPr>
            <a:xfrm rot="10800000">
              <a:off x="1717" y="2470"/>
              <a:ext cx="0" cy="6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4" name="Line 44"/>
            <p:cNvSpPr/>
            <p:nvPr/>
          </p:nvSpPr>
          <p:spPr>
            <a:xfrm rot="10800000">
              <a:off x="1506" y="1713"/>
              <a:ext cx="0" cy="15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5" name="Line 45"/>
            <p:cNvSpPr/>
            <p:nvPr/>
          </p:nvSpPr>
          <p:spPr>
            <a:xfrm rot="10800000">
              <a:off x="1593" y="2262"/>
              <a:ext cx="0" cy="84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6" name="Line 46"/>
            <p:cNvSpPr/>
            <p:nvPr/>
          </p:nvSpPr>
          <p:spPr>
            <a:xfrm rot="10800000">
              <a:off x="1394" y="1512"/>
              <a:ext cx="0" cy="170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7" name="Line 47"/>
            <p:cNvSpPr/>
            <p:nvPr/>
          </p:nvSpPr>
          <p:spPr>
            <a:xfrm rot="10800000">
              <a:off x="1659" y="3306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8" name="Line 48"/>
            <p:cNvSpPr/>
            <p:nvPr/>
          </p:nvSpPr>
          <p:spPr>
            <a:xfrm rot="10800000">
              <a:off x="1448" y="3302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39" name="Rectangle 49"/>
            <p:cNvSpPr/>
            <p:nvPr/>
          </p:nvSpPr>
          <p:spPr>
            <a:xfrm rot="10800000">
              <a:off x="1261" y="2857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0" name="Text Box 50"/>
            <p:cNvSpPr txBox="1"/>
            <p:nvPr/>
          </p:nvSpPr>
          <p:spPr>
            <a:xfrm>
              <a:off x="1248" y="3361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1" name="Text Box 51"/>
            <p:cNvSpPr txBox="1"/>
            <p:nvPr/>
          </p:nvSpPr>
          <p:spPr>
            <a:xfrm>
              <a:off x="1370" y="3157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2" name="Text Box 52"/>
            <p:cNvSpPr txBox="1"/>
            <p:nvPr/>
          </p:nvSpPr>
          <p:spPr>
            <a:xfrm>
              <a:off x="1573" y="3093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5043" name="Line 53"/>
            <p:cNvSpPr/>
            <p:nvPr/>
          </p:nvSpPr>
          <p:spPr>
            <a:xfrm flipH="1">
              <a:off x="1705" y="3205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4" name="Line 54"/>
            <p:cNvSpPr/>
            <p:nvPr/>
          </p:nvSpPr>
          <p:spPr>
            <a:xfrm flipH="1" flipV="1">
              <a:off x="1912" y="2767"/>
              <a:ext cx="0" cy="4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5" name="Oval 55"/>
            <p:cNvSpPr>
              <a:spLocks noChangeAspect="1"/>
            </p:cNvSpPr>
            <p:nvPr/>
          </p:nvSpPr>
          <p:spPr>
            <a:xfrm>
              <a:off x="1895" y="2754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6" name="Oval 56"/>
            <p:cNvSpPr>
              <a:spLocks noChangeAspect="1"/>
            </p:cNvSpPr>
            <p:nvPr/>
          </p:nvSpPr>
          <p:spPr>
            <a:xfrm rot="10800000">
              <a:off x="1374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7" name="Oval 57"/>
            <p:cNvSpPr>
              <a:spLocks noChangeAspect="1"/>
            </p:cNvSpPr>
            <p:nvPr/>
          </p:nvSpPr>
          <p:spPr>
            <a:xfrm rot="10800000">
              <a:off x="1489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8" name="Oval 58"/>
            <p:cNvSpPr>
              <a:spLocks noChangeAspect="1"/>
            </p:cNvSpPr>
            <p:nvPr/>
          </p:nvSpPr>
          <p:spPr>
            <a:xfrm rot="10800000">
              <a:off x="1577" y="2250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5049" name="Oval 59"/>
            <p:cNvSpPr>
              <a:spLocks noChangeAspect="1"/>
            </p:cNvSpPr>
            <p:nvPr/>
          </p:nvSpPr>
          <p:spPr>
            <a:xfrm rot="10800000">
              <a:off x="1701" y="2452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5050" name="Text Box 60"/>
          <p:cNvSpPr txBox="1"/>
          <p:nvPr/>
        </p:nvSpPr>
        <p:spPr>
          <a:xfrm>
            <a:off x="5565775" y="2516188"/>
            <a:ext cx="13287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从双绞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5051" name="Text Box 61"/>
          <p:cNvSpPr txBox="1"/>
          <p:nvPr/>
        </p:nvSpPr>
        <p:spPr>
          <a:xfrm>
            <a:off x="5578475" y="3408363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rgbClr val="009900"/>
                </a:solidFill>
                <a:latin typeface="汉仪中圆简" pitchFamily="49" charset="-122"/>
                <a:ea typeface="汉仪中圆简" pitchFamily="49" charset="-122"/>
              </a:rPr>
              <a:t>主双绞</a:t>
            </a:r>
            <a:endParaRPr lang="en-US" altLang="zh-CN" sz="1300">
              <a:solidFill>
                <a:srgbClr val="009900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5052" name="Text Box 62"/>
          <p:cNvSpPr txBox="1"/>
          <p:nvPr/>
        </p:nvSpPr>
        <p:spPr>
          <a:xfrm>
            <a:off x="5535613" y="3773488"/>
            <a:ext cx="13287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8" name="Group 63"/>
          <p:cNvGrpSpPr/>
          <p:nvPr/>
        </p:nvGrpSpPr>
        <p:grpSpPr>
          <a:xfrm>
            <a:off x="6843713" y="1511300"/>
            <a:ext cx="1793875" cy="2722563"/>
            <a:chOff x="3508" y="454"/>
            <a:chExt cx="1507" cy="2287"/>
          </a:xfrm>
        </p:grpSpPr>
        <p:grpSp>
          <p:nvGrpSpPr>
            <p:cNvPr id="95294" name="Group 64"/>
            <p:cNvGrpSpPr/>
            <p:nvPr/>
          </p:nvGrpSpPr>
          <p:grpSpPr>
            <a:xfrm>
              <a:off x="3591" y="525"/>
              <a:ext cx="668" cy="2065"/>
              <a:chOff x="3546" y="723"/>
              <a:chExt cx="668" cy="2065"/>
            </a:xfrm>
          </p:grpSpPr>
          <p:grpSp>
            <p:nvGrpSpPr>
              <p:cNvPr id="95295" name="Group 65"/>
              <p:cNvGrpSpPr/>
              <p:nvPr/>
            </p:nvGrpSpPr>
            <p:grpSpPr>
              <a:xfrm>
                <a:off x="3627" y="968"/>
                <a:ext cx="210" cy="211"/>
                <a:chOff x="2601" y="2603"/>
                <a:chExt cx="210" cy="211"/>
              </a:xfrm>
            </p:grpSpPr>
            <p:sp>
              <p:nvSpPr>
                <p:cNvPr id="85056" name="Line 6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57" name="Line 6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58" name="Line 6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5299" name="Group 69"/>
              <p:cNvGrpSpPr/>
              <p:nvPr/>
            </p:nvGrpSpPr>
            <p:grpSpPr>
              <a:xfrm rot="10800000">
                <a:off x="3838" y="969"/>
                <a:ext cx="210" cy="211"/>
                <a:chOff x="2601" y="2603"/>
                <a:chExt cx="210" cy="211"/>
              </a:xfrm>
            </p:grpSpPr>
            <p:sp>
              <p:nvSpPr>
                <p:cNvPr id="85060" name="Line 7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61" name="Line 7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062" name="Line 7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5063" name="Line 73"/>
              <p:cNvSpPr/>
              <p:nvPr/>
            </p:nvSpPr>
            <p:spPr>
              <a:xfrm>
                <a:off x="3903" y="1185"/>
                <a:ext cx="0" cy="321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4" name="Line 74"/>
              <p:cNvSpPr/>
              <p:nvPr/>
            </p:nvSpPr>
            <p:spPr>
              <a:xfrm>
                <a:off x="3667" y="1045"/>
                <a:ext cx="0" cy="122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5" name="Line 75"/>
              <p:cNvSpPr/>
              <p:nvPr/>
            </p:nvSpPr>
            <p:spPr>
              <a:xfrm>
                <a:off x="3994" y="1180"/>
                <a:ext cx="3" cy="5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6" name="Line 76"/>
              <p:cNvSpPr/>
              <p:nvPr/>
            </p:nvSpPr>
            <p:spPr>
              <a:xfrm>
                <a:off x="3788" y="1067"/>
                <a:ext cx="0" cy="1392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7" name="Line 77"/>
              <p:cNvSpPr/>
              <p:nvPr/>
            </p:nvSpPr>
            <p:spPr>
              <a:xfrm>
                <a:off x="3730" y="877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8" name="Line 78"/>
              <p:cNvSpPr/>
              <p:nvPr/>
            </p:nvSpPr>
            <p:spPr>
              <a:xfrm>
                <a:off x="3941" y="881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69" name="Rectangle 79"/>
              <p:cNvSpPr/>
              <p:nvPr/>
            </p:nvSpPr>
            <p:spPr>
              <a:xfrm>
                <a:off x="3546" y="753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0" name="Text Box 80"/>
              <p:cNvSpPr txBox="1"/>
              <p:nvPr/>
            </p:nvSpPr>
            <p:spPr>
              <a:xfrm>
                <a:off x="3596" y="723"/>
                <a:ext cx="453" cy="3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1" name="Text Box 81"/>
              <p:cNvSpPr txBox="1"/>
              <p:nvPr/>
            </p:nvSpPr>
            <p:spPr>
              <a:xfrm>
                <a:off x="3854" y="1045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72" name="Text Box 82"/>
              <p:cNvSpPr txBox="1"/>
              <p:nvPr/>
            </p:nvSpPr>
            <p:spPr>
              <a:xfrm>
                <a:off x="3639" y="956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73" name="Line 83"/>
              <p:cNvSpPr/>
              <p:nvPr/>
            </p:nvSpPr>
            <p:spPr>
              <a:xfrm flipH="1">
                <a:off x="3990" y="1071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4" name="Line 84"/>
              <p:cNvSpPr/>
              <p:nvPr/>
            </p:nvSpPr>
            <p:spPr>
              <a:xfrm flipH="1" flipV="1">
                <a:off x="4195" y="1072"/>
                <a:ext cx="0" cy="170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5" name="Oval 85"/>
              <p:cNvSpPr>
                <a:spLocks noChangeAspect="1"/>
              </p:cNvSpPr>
              <p:nvPr/>
            </p:nvSpPr>
            <p:spPr>
              <a:xfrm>
                <a:off x="4180" y="27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6" name="Oval 86"/>
              <p:cNvSpPr>
                <a:spLocks noChangeAspect="1"/>
              </p:cNvSpPr>
              <p:nvPr/>
            </p:nvSpPr>
            <p:spPr>
              <a:xfrm>
                <a:off x="3773" y="2449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7" name="Oval 87"/>
              <p:cNvSpPr>
                <a:spLocks noChangeAspect="1"/>
              </p:cNvSpPr>
              <p:nvPr/>
            </p:nvSpPr>
            <p:spPr>
              <a:xfrm>
                <a:off x="3651" y="2249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8" name="Oval 88"/>
              <p:cNvSpPr>
                <a:spLocks noChangeAspect="1"/>
              </p:cNvSpPr>
              <p:nvPr/>
            </p:nvSpPr>
            <p:spPr>
              <a:xfrm>
                <a:off x="3886" y="14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79" name="Oval 89"/>
              <p:cNvSpPr>
                <a:spLocks noChangeAspect="1"/>
              </p:cNvSpPr>
              <p:nvPr/>
            </p:nvSpPr>
            <p:spPr>
              <a:xfrm>
                <a:off x="3983" y="1690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080" name="Rectangle 90"/>
            <p:cNvSpPr/>
            <p:nvPr/>
          </p:nvSpPr>
          <p:spPr>
            <a:xfrm>
              <a:off x="3508" y="454"/>
              <a:ext cx="1358" cy="2287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grpSp>
          <p:nvGrpSpPr>
            <p:cNvPr id="95321" name="Group 91"/>
            <p:cNvGrpSpPr/>
            <p:nvPr/>
          </p:nvGrpSpPr>
          <p:grpSpPr>
            <a:xfrm>
              <a:off x="4304" y="877"/>
              <a:ext cx="711" cy="1711"/>
              <a:chOff x="4304" y="724"/>
              <a:chExt cx="711" cy="1711"/>
            </a:xfrm>
          </p:grpSpPr>
          <p:sp>
            <p:nvSpPr>
              <p:cNvPr id="85082" name="Rectangle 92"/>
              <p:cNvSpPr/>
              <p:nvPr/>
            </p:nvSpPr>
            <p:spPr>
              <a:xfrm rot="10800000">
                <a:off x="4676" y="1679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3" name="Line 93"/>
              <p:cNvSpPr/>
              <p:nvPr/>
            </p:nvSpPr>
            <p:spPr>
              <a:xfrm rot="10800000" flipH="1" flipV="1">
                <a:off x="4701" y="1854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4" name="Line 94"/>
              <p:cNvSpPr/>
              <p:nvPr/>
            </p:nvSpPr>
            <p:spPr>
              <a:xfrm rot="10800000" flipH="1" flipV="1">
                <a:off x="4697" y="1612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5" name="Line 95"/>
              <p:cNvSpPr/>
              <p:nvPr/>
            </p:nvSpPr>
            <p:spPr>
              <a:xfrm rot="-10800000" flipV="1">
                <a:off x="4626" y="161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6" name="Oval 96"/>
              <p:cNvSpPr>
                <a:spLocks noChangeAspect="1"/>
              </p:cNvSpPr>
              <p:nvPr/>
            </p:nvSpPr>
            <p:spPr>
              <a:xfrm>
                <a:off x="4683" y="190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7" name="Text Box 97"/>
              <p:cNvSpPr txBox="1"/>
              <p:nvPr/>
            </p:nvSpPr>
            <p:spPr>
              <a:xfrm>
                <a:off x="4573" y="1479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88" name="Rectangle 98"/>
              <p:cNvSpPr/>
              <p:nvPr/>
            </p:nvSpPr>
            <p:spPr>
              <a:xfrm rot="10800000">
                <a:off x="4677" y="21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89" name="Line 99"/>
              <p:cNvSpPr/>
              <p:nvPr/>
            </p:nvSpPr>
            <p:spPr>
              <a:xfrm rot="10800000" flipH="1" flipV="1">
                <a:off x="4702" y="23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0" name="Line 100"/>
              <p:cNvSpPr/>
              <p:nvPr/>
            </p:nvSpPr>
            <p:spPr>
              <a:xfrm rot="10800000" flipH="1" flipV="1">
                <a:off x="4698" y="21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1" name="Oval 101"/>
              <p:cNvSpPr>
                <a:spLocks noChangeAspect="1"/>
              </p:cNvSpPr>
              <p:nvPr/>
            </p:nvSpPr>
            <p:spPr>
              <a:xfrm>
                <a:off x="4681" y="20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2" name="Rectangle 102"/>
              <p:cNvSpPr/>
              <p:nvPr/>
            </p:nvSpPr>
            <p:spPr>
              <a:xfrm rot="10800000">
                <a:off x="4407" y="924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3" name="Line 103"/>
              <p:cNvSpPr/>
              <p:nvPr/>
            </p:nvSpPr>
            <p:spPr>
              <a:xfrm rot="10800000" flipH="1" flipV="1">
                <a:off x="4432" y="1099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4" name="Line 104"/>
              <p:cNvSpPr/>
              <p:nvPr/>
            </p:nvSpPr>
            <p:spPr>
              <a:xfrm rot="10800000" flipH="1" flipV="1">
                <a:off x="4428" y="857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5" name="Line 105"/>
              <p:cNvSpPr/>
              <p:nvPr/>
            </p:nvSpPr>
            <p:spPr>
              <a:xfrm rot="-10800000" flipV="1">
                <a:off x="4357" y="857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6" name="Oval 106"/>
              <p:cNvSpPr>
                <a:spLocks noChangeAspect="1"/>
              </p:cNvSpPr>
              <p:nvPr/>
            </p:nvSpPr>
            <p:spPr>
              <a:xfrm>
                <a:off x="4414" y="1146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7" name="Text Box 107"/>
              <p:cNvSpPr txBox="1"/>
              <p:nvPr/>
            </p:nvSpPr>
            <p:spPr>
              <a:xfrm>
                <a:off x="4304" y="724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098" name="Rectangle 108"/>
              <p:cNvSpPr/>
              <p:nvPr/>
            </p:nvSpPr>
            <p:spPr>
              <a:xfrm rot="10800000">
                <a:off x="4408" y="1420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099" name="Line 109"/>
              <p:cNvSpPr/>
              <p:nvPr/>
            </p:nvSpPr>
            <p:spPr>
              <a:xfrm rot="10800000" flipH="1" flipV="1">
                <a:off x="4430" y="1595"/>
                <a:ext cx="0" cy="828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0" name="Line 110"/>
              <p:cNvSpPr/>
              <p:nvPr/>
            </p:nvSpPr>
            <p:spPr>
              <a:xfrm rot="10800000" flipH="1" flipV="1">
                <a:off x="4429" y="1353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1" name="Oval 111"/>
              <p:cNvSpPr>
                <a:spLocks noChangeAspect="1"/>
              </p:cNvSpPr>
              <p:nvPr/>
            </p:nvSpPr>
            <p:spPr>
              <a:xfrm>
                <a:off x="4412" y="134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2" name="Oval 112"/>
              <p:cNvSpPr>
                <a:spLocks noChangeAspect="1"/>
              </p:cNvSpPr>
              <p:nvPr/>
            </p:nvSpPr>
            <p:spPr>
              <a:xfrm>
                <a:off x="4685" y="240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03" name="Text Box 113"/>
              <p:cNvSpPr txBox="1"/>
              <p:nvPr/>
            </p:nvSpPr>
            <p:spPr>
              <a:xfrm>
                <a:off x="4317" y="917"/>
                <a:ext cx="616" cy="4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zh-CN" altLang="fr-FR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   </a:t>
                </a: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fr-FR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  <a:p>
                <a:pPr algn="r" defTabSz="762000">
                  <a:spcBef>
                    <a:spcPct val="50000"/>
                  </a:spcBef>
                </a:pPr>
                <a:endParaRPr lang="zh-CN" altLang="fr-FR" sz="13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5104" name="Text Box 114"/>
              <p:cNvSpPr txBox="1"/>
              <p:nvPr/>
            </p:nvSpPr>
            <p:spPr>
              <a:xfrm>
                <a:off x="4399" y="1341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defTabSz="762000">
                  <a:spcBef>
                    <a:spcPct val="50000"/>
                  </a:spcBef>
                </a:pPr>
                <a:r>
                  <a:rPr lang="zh-CN" altLang="fr-FR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 </a:t>
                </a: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95345" name="Text Box 115"/>
          <p:cNvSpPr txBox="1"/>
          <p:nvPr/>
        </p:nvSpPr>
        <p:spPr>
          <a:xfrm>
            <a:off x="3309938" y="1554163"/>
            <a:ext cx="2097087" cy="32194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500" b="1" dirty="0">
                <a:latin typeface="汉仪中圆简" pitchFamily="49" charset="-122"/>
                <a:ea typeface="汉仪中圆简" pitchFamily="49" charset="-122"/>
              </a:rPr>
              <a:t>拓扑结构</a:t>
            </a:r>
            <a:r>
              <a:rPr lang="zh-CN" altLang="en-US" sz="1500" b="1" dirty="0">
                <a:latin typeface="汉仪中圆简" pitchFamily="49" charset="-122"/>
                <a:ea typeface="汉仪中圆简" pitchFamily="49" charset="-122"/>
              </a:rPr>
              <a:t>：</a:t>
            </a:r>
            <a:r>
              <a:rPr lang="zh-CN" altLang="en-GB" sz="1500" dirty="0">
                <a:latin typeface="汉仪中圆简" pitchFamily="49" charset="-122"/>
                <a:ea typeface="汉仪中圆简" pitchFamily="49" charset="-122"/>
              </a:rPr>
              <a:t>总线类型</a:t>
            </a:r>
            <a:endParaRPr lang="en-GB" altLang="en-US" sz="1500" dirty="0"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13" name="Group 116"/>
          <p:cNvGrpSpPr/>
          <p:nvPr/>
        </p:nvGrpSpPr>
        <p:grpSpPr>
          <a:xfrm>
            <a:off x="3060700" y="2381250"/>
            <a:ext cx="6297613" cy="1752204"/>
            <a:chOff x="331" y="1185"/>
            <a:chExt cx="5289" cy="1471"/>
          </a:xfrm>
        </p:grpSpPr>
        <p:grpSp>
          <p:nvGrpSpPr>
            <p:cNvPr id="95347" name="Group 117"/>
            <p:cNvGrpSpPr/>
            <p:nvPr/>
          </p:nvGrpSpPr>
          <p:grpSpPr>
            <a:xfrm>
              <a:off x="339" y="1185"/>
              <a:ext cx="5281" cy="714"/>
              <a:chOff x="339" y="1383"/>
              <a:chExt cx="5281" cy="714"/>
            </a:xfrm>
          </p:grpSpPr>
          <p:grpSp>
            <p:nvGrpSpPr>
              <p:cNvPr id="95348" name="Group 118"/>
              <p:cNvGrpSpPr/>
              <p:nvPr/>
            </p:nvGrpSpPr>
            <p:grpSpPr>
              <a:xfrm>
                <a:off x="339" y="1383"/>
                <a:ext cx="608" cy="714"/>
                <a:chOff x="339" y="1383"/>
                <a:chExt cx="608" cy="714"/>
              </a:xfrm>
            </p:grpSpPr>
            <p:sp>
              <p:nvSpPr>
                <p:cNvPr id="85109" name="Line 119"/>
                <p:cNvSpPr/>
                <p:nvPr/>
              </p:nvSpPr>
              <p:spPr>
                <a:xfrm flipH="1" flipV="1">
                  <a:off x="598" y="1384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0" name="Line 120"/>
                <p:cNvSpPr/>
                <p:nvPr/>
              </p:nvSpPr>
              <p:spPr>
                <a:xfrm flipH="1" flipV="1">
                  <a:off x="605" y="1727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1" name="Line 121"/>
                <p:cNvSpPr/>
                <p:nvPr/>
              </p:nvSpPr>
              <p:spPr>
                <a:xfrm flipV="1">
                  <a:off x="599" y="1385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2" name="Line 122"/>
                <p:cNvSpPr/>
                <p:nvPr/>
              </p:nvSpPr>
              <p:spPr>
                <a:xfrm flipV="1">
                  <a:off x="603" y="1809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3" name="Line 123"/>
                <p:cNvSpPr/>
                <p:nvPr/>
              </p:nvSpPr>
              <p:spPr>
                <a:xfrm>
                  <a:off x="729" y="1383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4" name="Line 124"/>
                <p:cNvSpPr/>
                <p:nvPr/>
              </p:nvSpPr>
              <p:spPr>
                <a:xfrm flipH="1">
                  <a:off x="736" y="1705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5" name="Oval 125"/>
                <p:cNvSpPr>
                  <a:spLocks noChangeAspect="1"/>
                </p:cNvSpPr>
                <p:nvPr/>
              </p:nvSpPr>
              <p:spPr>
                <a:xfrm rot="10800000">
                  <a:off x="780" y="1495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6" name="Oval 126"/>
                <p:cNvSpPr>
                  <a:spLocks noChangeAspect="1"/>
                </p:cNvSpPr>
                <p:nvPr/>
              </p:nvSpPr>
              <p:spPr>
                <a:xfrm rot="10800000">
                  <a:off x="781" y="1691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17" name="Text Box 127"/>
                <p:cNvSpPr txBox="1"/>
                <p:nvPr/>
              </p:nvSpPr>
              <p:spPr>
                <a:xfrm>
                  <a:off x="339" y="1827"/>
                  <a:ext cx="608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58" name="Group 128"/>
                <p:cNvGrpSpPr/>
                <p:nvPr/>
              </p:nvGrpSpPr>
              <p:grpSpPr>
                <a:xfrm>
                  <a:off x="528" y="1469"/>
                  <a:ext cx="144" cy="257"/>
                  <a:chOff x="528" y="1469"/>
                  <a:chExt cx="144" cy="257"/>
                </a:xfrm>
              </p:grpSpPr>
              <p:sp>
                <p:nvSpPr>
                  <p:cNvPr id="85119" name="Rectangle 129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0" name="Line 130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1" name="Line 131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22" name="Line 132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  <p:grpSp>
            <p:nvGrpSpPr>
              <p:cNvPr id="95363" name="Group 133"/>
              <p:cNvGrpSpPr/>
              <p:nvPr/>
            </p:nvGrpSpPr>
            <p:grpSpPr>
              <a:xfrm>
                <a:off x="5047" y="1406"/>
                <a:ext cx="573" cy="668"/>
                <a:chOff x="5047" y="1406"/>
                <a:chExt cx="573" cy="668"/>
              </a:xfrm>
            </p:grpSpPr>
            <p:sp>
              <p:nvSpPr>
                <p:cNvPr id="85124" name="Line 134"/>
                <p:cNvSpPr/>
                <p:nvPr/>
              </p:nvSpPr>
              <p:spPr>
                <a:xfrm rot="10800000" flipH="1" flipV="1">
                  <a:off x="5403" y="1749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5" name="Line 135"/>
                <p:cNvSpPr/>
                <p:nvPr/>
              </p:nvSpPr>
              <p:spPr>
                <a:xfrm rot="10800000" flipH="1" flipV="1">
                  <a:off x="5396" y="1406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6" name="Line 136"/>
                <p:cNvSpPr/>
                <p:nvPr/>
              </p:nvSpPr>
              <p:spPr>
                <a:xfrm rot="-10800000" flipV="1">
                  <a:off x="5266" y="1832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7" name="Line 137"/>
                <p:cNvSpPr/>
                <p:nvPr/>
              </p:nvSpPr>
              <p:spPr>
                <a:xfrm rot="-10800000" flipV="1">
                  <a:off x="5262" y="1408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8" name="Line 138"/>
                <p:cNvSpPr/>
                <p:nvPr/>
              </p:nvSpPr>
              <p:spPr>
                <a:xfrm rot="10800000">
                  <a:off x="5208" y="1714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29" name="Line 139"/>
                <p:cNvSpPr/>
                <p:nvPr/>
              </p:nvSpPr>
              <p:spPr>
                <a:xfrm rot="-10800000" flipH="1">
                  <a:off x="5195" y="1410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0" name="Oval 140"/>
                <p:cNvSpPr>
                  <a:spLocks noChangeAspect="1"/>
                </p:cNvSpPr>
                <p:nvPr/>
              </p:nvSpPr>
              <p:spPr>
                <a:xfrm>
                  <a:off x="5187" y="1688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1" name="Oval 141"/>
                <p:cNvSpPr>
                  <a:spLocks noChangeAspect="1"/>
                </p:cNvSpPr>
                <p:nvPr/>
              </p:nvSpPr>
              <p:spPr>
                <a:xfrm>
                  <a:off x="5186" y="1492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32" name="Text Box 142"/>
                <p:cNvSpPr txBox="1"/>
                <p:nvPr/>
              </p:nvSpPr>
              <p:spPr>
                <a:xfrm>
                  <a:off x="5047" y="1803"/>
                  <a:ext cx="573" cy="27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73" name="Group 143"/>
                <p:cNvGrpSpPr/>
                <p:nvPr/>
              </p:nvGrpSpPr>
              <p:grpSpPr>
                <a:xfrm>
                  <a:off x="5324" y="1493"/>
                  <a:ext cx="144" cy="257"/>
                  <a:chOff x="528" y="1469"/>
                  <a:chExt cx="144" cy="257"/>
                </a:xfrm>
              </p:grpSpPr>
              <p:sp>
                <p:nvSpPr>
                  <p:cNvPr id="85134" name="Rectangle 144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5" name="Line 145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6" name="Line 146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37" name="Line 147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</p:grpSp>
        <p:grpSp>
          <p:nvGrpSpPr>
            <p:cNvPr id="95378" name="Group 148"/>
            <p:cNvGrpSpPr/>
            <p:nvPr/>
          </p:nvGrpSpPr>
          <p:grpSpPr>
            <a:xfrm>
              <a:off x="331" y="1942"/>
              <a:ext cx="5281" cy="714"/>
              <a:chOff x="339" y="1383"/>
              <a:chExt cx="5281" cy="714"/>
            </a:xfrm>
          </p:grpSpPr>
          <p:grpSp>
            <p:nvGrpSpPr>
              <p:cNvPr id="95379" name="Group 149"/>
              <p:cNvGrpSpPr/>
              <p:nvPr/>
            </p:nvGrpSpPr>
            <p:grpSpPr>
              <a:xfrm>
                <a:off x="339" y="1383"/>
                <a:ext cx="608" cy="714"/>
                <a:chOff x="339" y="1383"/>
                <a:chExt cx="608" cy="714"/>
              </a:xfrm>
            </p:grpSpPr>
            <p:sp>
              <p:nvSpPr>
                <p:cNvPr id="85140" name="Line 150"/>
                <p:cNvSpPr/>
                <p:nvPr/>
              </p:nvSpPr>
              <p:spPr>
                <a:xfrm flipH="1" flipV="1">
                  <a:off x="598" y="1384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1" name="Line 151"/>
                <p:cNvSpPr/>
                <p:nvPr/>
              </p:nvSpPr>
              <p:spPr>
                <a:xfrm flipH="1" flipV="1">
                  <a:off x="605" y="1727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2" name="Line 152"/>
                <p:cNvSpPr/>
                <p:nvPr/>
              </p:nvSpPr>
              <p:spPr>
                <a:xfrm flipV="1">
                  <a:off x="599" y="1385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3" name="Line 153"/>
                <p:cNvSpPr/>
                <p:nvPr/>
              </p:nvSpPr>
              <p:spPr>
                <a:xfrm flipV="1">
                  <a:off x="603" y="1809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4" name="Line 154"/>
                <p:cNvSpPr/>
                <p:nvPr/>
              </p:nvSpPr>
              <p:spPr>
                <a:xfrm>
                  <a:off x="729" y="1383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5" name="Line 155"/>
                <p:cNvSpPr/>
                <p:nvPr/>
              </p:nvSpPr>
              <p:spPr>
                <a:xfrm flipH="1">
                  <a:off x="736" y="1705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6" name="Oval 156"/>
                <p:cNvSpPr>
                  <a:spLocks noChangeAspect="1"/>
                </p:cNvSpPr>
                <p:nvPr/>
              </p:nvSpPr>
              <p:spPr>
                <a:xfrm rot="10800000">
                  <a:off x="780" y="1495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7" name="Oval 157"/>
                <p:cNvSpPr>
                  <a:spLocks noChangeAspect="1"/>
                </p:cNvSpPr>
                <p:nvPr/>
              </p:nvSpPr>
              <p:spPr>
                <a:xfrm rot="10800000">
                  <a:off x="781" y="1691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48" name="Text Box 158"/>
                <p:cNvSpPr txBox="1"/>
                <p:nvPr/>
              </p:nvSpPr>
              <p:spPr>
                <a:xfrm>
                  <a:off x="339" y="1827"/>
                  <a:ext cx="608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389" name="Group 159"/>
                <p:cNvGrpSpPr/>
                <p:nvPr/>
              </p:nvGrpSpPr>
              <p:grpSpPr>
                <a:xfrm>
                  <a:off x="528" y="1469"/>
                  <a:ext cx="144" cy="257"/>
                  <a:chOff x="528" y="1469"/>
                  <a:chExt cx="144" cy="257"/>
                </a:xfrm>
              </p:grpSpPr>
              <p:sp>
                <p:nvSpPr>
                  <p:cNvPr id="85150" name="Rectangle 160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1" name="Line 161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2" name="Line 162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53" name="Line 163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  <p:grpSp>
            <p:nvGrpSpPr>
              <p:cNvPr id="95394" name="Group 164"/>
              <p:cNvGrpSpPr/>
              <p:nvPr/>
            </p:nvGrpSpPr>
            <p:grpSpPr>
              <a:xfrm>
                <a:off x="5047" y="1406"/>
                <a:ext cx="573" cy="667"/>
                <a:chOff x="5047" y="1406"/>
                <a:chExt cx="573" cy="667"/>
              </a:xfrm>
            </p:grpSpPr>
            <p:sp>
              <p:nvSpPr>
                <p:cNvPr id="85155" name="Line 165"/>
                <p:cNvSpPr/>
                <p:nvPr/>
              </p:nvSpPr>
              <p:spPr>
                <a:xfrm rot="10800000" flipH="1" flipV="1">
                  <a:off x="5403" y="1749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6" name="Line 166"/>
                <p:cNvSpPr/>
                <p:nvPr/>
              </p:nvSpPr>
              <p:spPr>
                <a:xfrm rot="10800000" flipH="1" flipV="1">
                  <a:off x="5396" y="1406"/>
                  <a:ext cx="0" cy="84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7" name="Line 167"/>
                <p:cNvSpPr/>
                <p:nvPr/>
              </p:nvSpPr>
              <p:spPr>
                <a:xfrm rot="-10800000" flipV="1">
                  <a:off x="5266" y="1832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8" name="Line 168"/>
                <p:cNvSpPr/>
                <p:nvPr/>
              </p:nvSpPr>
              <p:spPr>
                <a:xfrm rot="-10800000" flipV="1">
                  <a:off x="5262" y="1408"/>
                  <a:ext cx="135" cy="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59" name="Line 169"/>
                <p:cNvSpPr/>
                <p:nvPr/>
              </p:nvSpPr>
              <p:spPr>
                <a:xfrm rot="10800000">
                  <a:off x="5208" y="1714"/>
                  <a:ext cx="63" cy="120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0" name="Line 170"/>
                <p:cNvSpPr/>
                <p:nvPr/>
              </p:nvSpPr>
              <p:spPr>
                <a:xfrm rot="-10800000" flipH="1">
                  <a:off x="5195" y="1410"/>
                  <a:ext cx="69" cy="102"/>
                </a:xfrm>
                <a:prstGeom prst="line">
                  <a:avLst/>
                </a:prstGeom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1" name="Oval 171"/>
                <p:cNvSpPr>
                  <a:spLocks noChangeAspect="1"/>
                </p:cNvSpPr>
                <p:nvPr/>
              </p:nvSpPr>
              <p:spPr>
                <a:xfrm>
                  <a:off x="5187" y="1688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2" name="Oval 172"/>
                <p:cNvSpPr>
                  <a:spLocks noChangeAspect="1"/>
                </p:cNvSpPr>
                <p:nvPr/>
              </p:nvSpPr>
              <p:spPr>
                <a:xfrm>
                  <a:off x="5186" y="1492"/>
                  <a:ext cx="34" cy="34"/>
                </a:xfrm>
                <a:prstGeom prst="ellipse">
                  <a:avLst/>
                </a:prstGeom>
                <a:solidFill>
                  <a:srgbClr val="3333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5163" name="Text Box 173"/>
                <p:cNvSpPr txBox="1"/>
                <p:nvPr/>
              </p:nvSpPr>
              <p:spPr>
                <a:xfrm>
                  <a:off x="5047" y="1803"/>
                  <a:ext cx="573" cy="2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algn="ctr" defTabSz="762000">
                    <a:spcBef>
                      <a:spcPct val="50000"/>
                    </a:spcBef>
                  </a:pPr>
                  <a:r>
                    <a:rPr lang="fr-FR" altLang="zh-CN" sz="750" noProof="1">
                      <a:latin typeface="Arial" panose="020B0604020202090204" pitchFamily="34" charset="0"/>
                      <a:ea typeface="宋体" pitchFamily="2" charset="-122"/>
                      <a:cs typeface="+mn-ea"/>
                    </a:rPr>
                    <a:t>120 ohms     1 nF</a:t>
                  </a:r>
                  <a:endParaRPr lang="en-US" altLang="zh-CN" sz="750" noProof="1">
                    <a:latin typeface="Arial" panose="020B0604020202090204" pitchFamily="34" charset="0"/>
                    <a:ea typeface="宋体" pitchFamily="2" charset="-122"/>
                  </a:endParaRPr>
                </a:p>
              </p:txBody>
            </p:sp>
            <p:grpSp>
              <p:nvGrpSpPr>
                <p:cNvPr id="95404" name="Group 174"/>
                <p:cNvGrpSpPr/>
                <p:nvPr/>
              </p:nvGrpSpPr>
              <p:grpSpPr>
                <a:xfrm>
                  <a:off x="5324" y="1493"/>
                  <a:ext cx="144" cy="257"/>
                  <a:chOff x="528" y="1469"/>
                  <a:chExt cx="144" cy="257"/>
                </a:xfrm>
              </p:grpSpPr>
              <p:sp>
                <p:nvSpPr>
                  <p:cNvPr id="85165" name="Rectangle 175"/>
                  <p:cNvSpPr/>
                  <p:nvPr/>
                </p:nvSpPr>
                <p:spPr>
                  <a:xfrm>
                    <a:off x="568" y="1469"/>
                    <a:ext cx="69" cy="153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 cap="flat" cmpd="sng">
                    <a:solidFill>
                      <a:srgbClr val="333333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6" name="Line 176"/>
                  <p:cNvSpPr/>
                  <p:nvPr/>
                </p:nvSpPr>
                <p:spPr>
                  <a:xfrm>
                    <a:off x="528" y="168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7" name="Line 177"/>
                  <p:cNvSpPr/>
                  <p:nvPr/>
                </p:nvSpPr>
                <p:spPr>
                  <a:xfrm>
                    <a:off x="528" y="1723"/>
                    <a:ext cx="144" cy="3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  <p:sp>
                <p:nvSpPr>
                  <p:cNvPr id="85168" name="Line 178"/>
                  <p:cNvSpPr/>
                  <p:nvPr/>
                </p:nvSpPr>
                <p:spPr>
                  <a:xfrm flipV="1">
                    <a:off x="604" y="1627"/>
                    <a:ext cx="0" cy="6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lstStyle/>
                  <a:p>
                    <a:pPr lvl="0" fontAlgn="base"/>
                    <a:endParaRPr lang="zh-CN" altLang="en-US" sz="1350" strike="noStrike" noProof="1">
                      <a:latin typeface="Arial" panose="020B0604020202090204" pitchFamily="34" charset="0"/>
                      <a:ea typeface="方正书宋_GBK" charset="0"/>
                    </a:endParaRPr>
                  </a:p>
                </p:txBody>
              </p:sp>
            </p:grpSp>
          </p:grpSp>
        </p:grpSp>
      </p:grpSp>
      <p:grpSp>
        <p:nvGrpSpPr>
          <p:cNvPr id="24" name="Group 179"/>
          <p:cNvGrpSpPr/>
          <p:nvPr/>
        </p:nvGrpSpPr>
        <p:grpSpPr>
          <a:xfrm>
            <a:off x="7554913" y="4056063"/>
            <a:ext cx="671512" cy="728663"/>
            <a:chOff x="4036" y="2088"/>
            <a:chExt cx="564" cy="612"/>
          </a:xfrm>
        </p:grpSpPr>
        <p:grpSp>
          <p:nvGrpSpPr>
            <p:cNvPr id="95410" name="Group 180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5171" name="Line 181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2" name="Line 182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3" name="Line 183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5174" name="Line 184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5175" name="Text Box 185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385210" name="Text Box 186"/>
          <p:cNvSpPr txBox="1"/>
          <p:nvPr/>
        </p:nvSpPr>
        <p:spPr>
          <a:xfrm>
            <a:off x="6202363" y="4822825"/>
            <a:ext cx="3071813" cy="553085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 dirty="0">
                <a:latin typeface="汉仪中圆简" pitchFamily="49" charset="-122"/>
                <a:ea typeface="汉仪中圆简" pitchFamily="49" charset="-122"/>
              </a:rPr>
              <a:t>最大长度</a:t>
            </a:r>
            <a:r>
              <a:rPr lang="zh-CN" altLang="en-US" sz="1000" b="1" dirty="0">
                <a:latin typeface="汉仪中圆简" pitchFamily="49" charset="-122"/>
                <a:ea typeface="汉仪中圆简" pitchFamily="49" charset="-122"/>
              </a:rPr>
              <a:t>：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主段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: 1,000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米</a:t>
            </a:r>
            <a:r>
              <a:rPr lang="en-GB" altLang="zh-CN" sz="1000" dirty="0">
                <a:latin typeface="汉仪中圆简" pitchFamily="49" charset="-122"/>
                <a:ea typeface="汉仪中圆简" pitchFamily="49" charset="-122"/>
              </a:rPr>
              <a:t>/ 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19,200 bits/s</a:t>
            </a: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支干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: 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总共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40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米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385211" name="Text Box 187"/>
          <p:cNvSpPr txBox="1"/>
          <p:nvPr/>
        </p:nvSpPr>
        <p:spPr>
          <a:xfrm>
            <a:off x="3041650" y="4983163"/>
            <a:ext cx="3060700" cy="398780"/>
          </a:xfrm>
          <a:prstGeom prst="rect">
            <a:avLst/>
          </a:prstGeom>
          <a:solidFill>
            <a:srgbClr val="CCFFFF"/>
          </a:solidFill>
          <a:ln w="12700">
            <a:noFill/>
          </a:ln>
        </p:spPr>
        <p:txBody>
          <a:bodyPr anchor="t">
            <a:spAutoFit/>
          </a:bodyPr>
          <a:lstStyle/>
          <a:p>
            <a:pPr indent="0" defTabSz="762000"/>
            <a:r>
              <a:rPr lang="zh-CN" altLang="en-GB" sz="1000" b="1" dirty="0">
                <a:latin typeface="汉仪中圆简" pitchFamily="49" charset="-122"/>
                <a:ea typeface="汉仪中圆简" pitchFamily="49" charset="-122"/>
              </a:rPr>
              <a:t>最大设备数</a:t>
            </a:r>
            <a:r>
              <a:rPr lang="zh-CN" altLang="en-US" sz="1000" b="1" dirty="0">
                <a:latin typeface="汉仪中圆简" pitchFamily="49" charset="-122"/>
                <a:ea typeface="汉仪中圆简" pitchFamily="49" charset="-122"/>
              </a:rPr>
              <a:t>：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  <a:p>
            <a:pPr indent="0" defTabSz="762000"/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不带中继，</a:t>
            </a:r>
            <a:r>
              <a:rPr lang="en-GB" altLang="en-US" sz="1000" dirty="0">
                <a:latin typeface="汉仪中圆简" pitchFamily="49" charset="-122"/>
                <a:ea typeface="汉仪中圆简" pitchFamily="49" charset="-122"/>
              </a:rPr>
              <a:t>32</a:t>
            </a:r>
            <a:r>
              <a:rPr lang="zh-CN" altLang="en-GB" sz="1000" dirty="0">
                <a:latin typeface="汉仪中圆简" pitchFamily="49" charset="-122"/>
                <a:ea typeface="汉仪中圆简" pitchFamily="49" charset="-122"/>
              </a:rPr>
              <a:t>个设备，包含主站</a:t>
            </a:r>
            <a:endParaRPr lang="en-GB" altLang="en-US" sz="1000" dirty="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5418" name="标题 187"/>
          <p:cNvSpPr>
            <a:spLocks noGrp="1"/>
          </p:cNvSpPr>
          <p:nvPr>
            <p:ph type="title"/>
          </p:nvPr>
        </p:nvSpPr>
        <p:spPr>
          <a:xfrm>
            <a:off x="1946275" y="820738"/>
            <a:ext cx="8229600" cy="857250"/>
          </a:xfrm>
        </p:spPr>
        <p:txBody>
          <a:bodyPr anchor="ctr"/>
          <a:lstStyle/>
          <a:p>
            <a:r>
              <a:rPr lang="en-US" altLang="zh-CN" dirty="0"/>
              <a:t>Modbus RS485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线制安装</a:t>
            </a:r>
          </a:p>
        </p:txBody>
      </p:sp>
    </p:spTree>
    <p:extLst>
      <p:ext uri="{BB962C8B-B14F-4D97-AF65-F5344CB8AC3E}">
        <p14:creationId xmlns:p14="http://schemas.microsoft.com/office/powerpoint/2010/main" val="251071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5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5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210" grpId="0" bldLvl="0" animBg="1"/>
      <p:bldP spid="38521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1" name="Group 132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87042" name="Line 133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3" name="Line 134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4" name="Line 135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5" name="Line 136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6" name="Line 137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7" name="Line 138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8" name="Oval 139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49" name="Oval 140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50" name="Text Box 141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97291" name="Group 142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87052" name="Rectangle 143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3" name="Line 144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4" name="Line 145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55" name="Line 146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87056" name="Line 17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7" name="Line 17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8" name="Line 18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7059" name="Text Box 18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060" name="Text Box 18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18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7302" name="Group 18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7063" name="Line 18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4" name="Line 18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5" name="Line 18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7306" name="Group 18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7067" name="Line 18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8" name="Line 19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69" name="Line 19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070" name="Line 19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1" name="Line 19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2" name="Line 19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3" name="Line 19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4" name="Line 19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5" name="Line 19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6" name="Line 19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7" name="Oval 19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8" name="Oval 20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79" name="Rectangle 20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0" name="Text Box 20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1" name="Text Box 20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2" name="Text Box 20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083" name="Line 20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4" name="Line 20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5" name="Line 20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6" name="Oval 20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7" name="Oval 20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88" name="Oval 21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21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7330" name="Group 21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7091" name="Line 21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2" name="Line 21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3" name="Line 21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7334" name="Group 21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7095" name="Line 21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6" name="Line 21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097" name="Line 21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098" name="Line 22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099" name="Line 22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0" name="Line 22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1" name="Line 22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2" name="Line 22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3" name="Line 22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4" name="Line 22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5" name="Oval 22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6" name="Oval 22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7" name="Rectangle 22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08" name="Text Box 23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09" name="Text Box 23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10" name="Text Box 23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7111" name="Line 23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2" name="Line 23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3" name="Line 23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4" name="Oval 23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5" name="Oval 23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7116" name="Oval 23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239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7358" name="Group 24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7119" name="Rectangle 24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0" name="Line 24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1" name="Line 24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2" name="Text Box 24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23" name="Line 24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4" name="Oval 24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5" name="Rectangle 24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6" name="Line 24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7" name="Line 24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8" name="Oval 25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29" name="Oval 25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30" name="Text Box 25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31" name="Text Box 25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7372" name="Group 25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7373" name="Group 25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7134" name="Line 25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5" name="Line 25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6" name="Line 25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7377" name="Group 25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7138" name="Line 26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39" name="Line 26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40" name="Line 26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7141" name="Line 26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2" name="Line 26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3" name="Line 26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4" name="Line 26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5" name="Line 26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6" name="Line 26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7" name="Line 26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8" name="Line 27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49" name="Oval 27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0" name="Oval 27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1" name="Rectangle 27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2" name="Text Box 274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3" name="Text Box 27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54" name="Text Box 27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7155" name="Line 27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6" name="Line 27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7" name="Oval 27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8" name="Oval 28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59" name="Oval 28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160" name="Rectangle 28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285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7402" name="Group 286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7163" name="Line 287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4" name="Line 288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5" name="Line 289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6" name="Line 290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7" name="Line 291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8" name="Line 292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69" name="Oval 293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0" name="Oval 294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1" name="Text Box 295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7412" name="Group 296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7173" name="Rectangle 297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4" name="Line 298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5" name="Line 299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76" name="Line 300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7417" name="Group 301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7178" name="Line 302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79" name="Line 303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0" name="Line 304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1" name="Line 305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2" name="Line 306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3" name="Line 307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4" name="Oval 308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5" name="Oval 309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86" name="Text Box 310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7427" name="Group 311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7188" name="Rectangle 312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89" name="Line 313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90" name="Line 314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7191" name="Line 315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316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7433" name="Group 317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7194" name="Line 318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5" name="Line 319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6" name="Line 320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7197" name="Line 321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7198" name="Text Box 322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7199" name="Text Box 323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200" name="Text Box 324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7201" name="Oval 325"/>
          <p:cNvSpPr/>
          <p:nvPr/>
        </p:nvSpPr>
        <p:spPr>
          <a:xfrm>
            <a:off x="7097713" y="3429000"/>
            <a:ext cx="1098550" cy="68421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7442" name="AutoShape 327"/>
          <p:cNvSpPr/>
          <p:nvPr/>
        </p:nvSpPr>
        <p:spPr>
          <a:xfrm>
            <a:off x="5773738" y="4275138"/>
            <a:ext cx="3376612" cy="1082675"/>
          </a:xfrm>
          <a:prstGeom prst="wedgeRoundRectCallout">
            <a:avLst>
              <a:gd name="adj1" fmla="val -6528"/>
              <a:gd name="adj2" fmla="val -73861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RS485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通讯只允许在传输线通过－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7V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～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+12V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的电压范围。任何过高的电压会导致网络的崩溃，甚至设备的损坏。为了保证电压不被超过，恰当的接地是必须的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7443" name="标题 16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接地</a:t>
            </a:r>
          </a:p>
        </p:txBody>
      </p:sp>
    </p:spTree>
    <p:extLst>
      <p:ext uri="{BB962C8B-B14F-4D97-AF65-F5344CB8AC3E}">
        <p14:creationId xmlns:p14="http://schemas.microsoft.com/office/powerpoint/2010/main" val="1921402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29" name="Group 3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89090" name="Line 4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1" name="Line 5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2" name="Line 6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3" name="Line 7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4" name="Line 8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5" name="Line 9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6" name="Oval 10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7" name="Oval 11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098" name="Text Box 12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99339" name="Group 13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89100" name="Rectangle 14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1" name="Line 15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2" name="Line 16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03" name="Line 17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89104" name="Line 1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5" name="Line 1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6" name="Line 2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9107" name="Text Box 2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108" name="Text Box 2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2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99350" name="Group 2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9111" name="Line 2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2" name="Line 2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3" name="Line 2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9354" name="Group 2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9115" name="Line 2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6" name="Line 3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17" name="Line 3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118" name="Line 3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19" name="Line 3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0" name="Line 3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1" name="Line 3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2" name="Line 3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3" name="Line 3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4" name="Line 3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5" name="Oval 3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6" name="Oval 4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7" name="Rectangle 4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28" name="Text Box 4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29" name="Text Box 4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30" name="Text Box 4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31" name="Line 4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2" name="Line 4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3" name="Line 4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4" name="Oval 4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5" name="Oval 4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36" name="Oval 5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99378" name="Group 5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89139" name="Line 5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0" name="Line 5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1" name="Line 5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99382" name="Group 5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89143" name="Line 5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4" name="Line 5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45" name="Line 5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146" name="Line 6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7" name="Line 6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8" name="Line 6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49" name="Line 6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0" name="Line 6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1" name="Line 6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2" name="Line 6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3" name="Oval 6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4" name="Oval 6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5" name="Rectangle 6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56" name="Text Box 7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7" name="Text Box 7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8" name="Text Box 7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89159" name="Line 7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0" name="Line 7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1" name="Line 7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2" name="Oval 7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3" name="Oval 7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89164" name="Oval 7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79"/>
          <p:cNvGrpSpPr/>
          <p:nvPr/>
        </p:nvGrpSpPr>
        <p:grpSpPr>
          <a:xfrm>
            <a:off x="6800850" y="1525588"/>
            <a:ext cx="1836738" cy="1987550"/>
            <a:chOff x="3472" y="562"/>
            <a:chExt cx="1542" cy="1668"/>
          </a:xfrm>
        </p:grpSpPr>
        <p:grpSp>
          <p:nvGrpSpPr>
            <p:cNvPr id="99406" name="Group 8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89167" name="Rectangle 8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68" name="Line 8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69" name="Line 8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0" name="Text Box 8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171" name="Line 8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2" name="Oval 8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3" name="Rectangle 8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4" name="Line 8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5" name="Line 8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6" name="Oval 9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7" name="Oval 9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78" name="Text Box 9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179" name="Text Box 9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9420" name="Group 9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99421" name="Group 9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89182" name="Line 9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3" name="Line 9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4" name="Line 9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99425" name="Group 9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89186" name="Line 10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7" name="Line 10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188" name="Line 10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89189" name="Line 10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0" name="Line 10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1" name="Line 10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2" name="Line 10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3" name="Line 10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4" name="Line 10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5" name="Line 10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6" name="Line 11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7" name="Oval 11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8" name="Oval 11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199" name="Rectangle 11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0" name="Text Box 114"/>
              <p:cNvSpPr txBox="1"/>
              <p:nvPr/>
            </p:nvSpPr>
            <p:spPr>
              <a:xfrm>
                <a:off x="3578" y="588"/>
                <a:ext cx="453" cy="34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1" name="Text Box 11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202" name="Text Box 11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89203" name="Line 11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4" name="Line 11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5" name="Oval 11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6" name="Oval 12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07" name="Oval 12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208" name="Rectangle 12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123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99450" name="Group 124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89211" name="Line 125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2" name="Line 126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3" name="Line 127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4" name="Line 128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5" name="Line 129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6" name="Line 130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7" name="Oval 131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8" name="Oval 132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19" name="Text Box 133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9460" name="Group 134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89221" name="Rectangle 135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2" name="Line 136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3" name="Line 137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24" name="Line 138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99465" name="Group 139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89226" name="Line 140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7" name="Line 141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8" name="Line 142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29" name="Line 143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0" name="Line 144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1" name="Line 145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2" name="Oval 146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3" name="Oval 147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34" name="Text Box 148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99475" name="Group 149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89236" name="Rectangle 150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7" name="Line 151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8" name="Line 152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89239" name="Line 153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154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99481" name="Group 155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89242" name="Line 156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3" name="Line 157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4" name="Line 158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89245" name="Line 159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89246" name="Text Box 160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89247" name="Text Box 161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248" name="Text Box 162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89249" name="Oval 163"/>
          <p:cNvSpPr/>
          <p:nvPr/>
        </p:nvSpPr>
        <p:spPr>
          <a:xfrm>
            <a:off x="7640638" y="2089150"/>
            <a:ext cx="685800" cy="133985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9490" name="AutoShape 164"/>
          <p:cNvSpPr/>
          <p:nvPr/>
        </p:nvSpPr>
        <p:spPr>
          <a:xfrm>
            <a:off x="5827713" y="3932238"/>
            <a:ext cx="3014662" cy="1425575"/>
          </a:xfrm>
          <a:prstGeom prst="wedgeRoundRectCallout">
            <a:avLst>
              <a:gd name="adj1" fmla="val 23023"/>
              <a:gd name="adj2" fmla="val -84644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为了保护接受设备免受外界的干扰采集到正确的状态，必须保证线上电压被偏置，那么需要给差分线路加上一对外部电阻，目的是产生足够的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DC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偏置电流以维持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D0/D1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之间至少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200mV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的电压差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9491" name="标题 16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极化电阻</a:t>
            </a:r>
            <a:r>
              <a:rPr lang="en-US" altLang="zh-CN" dirty="0"/>
              <a:t>(Polarization)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41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7" name="Group 3"/>
          <p:cNvGrpSpPr/>
          <p:nvPr/>
        </p:nvGrpSpPr>
        <p:grpSpPr>
          <a:xfrm>
            <a:off x="3065463" y="2500313"/>
            <a:ext cx="723900" cy="850503"/>
            <a:chOff x="339" y="1383"/>
            <a:chExt cx="608" cy="714"/>
          </a:xfrm>
        </p:grpSpPr>
        <p:sp>
          <p:nvSpPr>
            <p:cNvPr id="91138" name="Line 4"/>
            <p:cNvSpPr/>
            <p:nvPr/>
          </p:nvSpPr>
          <p:spPr>
            <a:xfrm flipH="1" flipV="1">
              <a:off x="598" y="1384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39" name="Line 5"/>
            <p:cNvSpPr/>
            <p:nvPr/>
          </p:nvSpPr>
          <p:spPr>
            <a:xfrm flipH="1" flipV="1">
              <a:off x="605" y="1727"/>
              <a:ext cx="0" cy="84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0" name="Line 6"/>
            <p:cNvSpPr/>
            <p:nvPr/>
          </p:nvSpPr>
          <p:spPr>
            <a:xfrm flipV="1">
              <a:off x="599" y="1385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1" name="Line 7"/>
            <p:cNvSpPr/>
            <p:nvPr/>
          </p:nvSpPr>
          <p:spPr>
            <a:xfrm flipV="1">
              <a:off x="603" y="1809"/>
              <a:ext cx="135" cy="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2" name="Line 8"/>
            <p:cNvSpPr/>
            <p:nvPr/>
          </p:nvSpPr>
          <p:spPr>
            <a:xfrm>
              <a:off x="729" y="1383"/>
              <a:ext cx="63" cy="120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3" name="Line 9"/>
            <p:cNvSpPr/>
            <p:nvPr/>
          </p:nvSpPr>
          <p:spPr>
            <a:xfrm flipH="1">
              <a:off x="736" y="1705"/>
              <a:ext cx="69" cy="102"/>
            </a:xfrm>
            <a:prstGeom prst="line">
              <a:avLst/>
            </a:prstGeom>
            <a:ln w="9525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4" name="Oval 10"/>
            <p:cNvSpPr>
              <a:spLocks noChangeAspect="1"/>
            </p:cNvSpPr>
            <p:nvPr/>
          </p:nvSpPr>
          <p:spPr>
            <a:xfrm rot="10800000">
              <a:off x="780" y="1495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5" name="Oval 11"/>
            <p:cNvSpPr>
              <a:spLocks noChangeAspect="1"/>
            </p:cNvSpPr>
            <p:nvPr/>
          </p:nvSpPr>
          <p:spPr>
            <a:xfrm rot="10800000">
              <a:off x="781" y="16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46" name="Text Box 12"/>
            <p:cNvSpPr txBox="1"/>
            <p:nvPr/>
          </p:nvSpPr>
          <p:spPr>
            <a:xfrm>
              <a:off x="339" y="1827"/>
              <a:ext cx="608" cy="27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120 ohms     1 nF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grpSp>
          <p:nvGrpSpPr>
            <p:cNvPr id="101387" name="Group 13"/>
            <p:cNvGrpSpPr/>
            <p:nvPr/>
          </p:nvGrpSpPr>
          <p:grpSpPr>
            <a:xfrm>
              <a:off x="528" y="1469"/>
              <a:ext cx="144" cy="257"/>
              <a:chOff x="528" y="1469"/>
              <a:chExt cx="144" cy="257"/>
            </a:xfrm>
          </p:grpSpPr>
          <p:sp>
            <p:nvSpPr>
              <p:cNvPr id="91148" name="Rectangle 14"/>
              <p:cNvSpPr/>
              <p:nvPr/>
            </p:nvSpPr>
            <p:spPr>
              <a:xfrm>
                <a:off x="568" y="1469"/>
                <a:ext cx="69" cy="153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49" name="Line 15"/>
              <p:cNvSpPr/>
              <p:nvPr/>
            </p:nvSpPr>
            <p:spPr>
              <a:xfrm>
                <a:off x="528" y="168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50" name="Line 16"/>
              <p:cNvSpPr/>
              <p:nvPr/>
            </p:nvSpPr>
            <p:spPr>
              <a:xfrm>
                <a:off x="528" y="1723"/>
                <a:ext cx="144" cy="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51" name="Line 17"/>
              <p:cNvSpPr/>
              <p:nvPr/>
            </p:nvSpPr>
            <p:spPr>
              <a:xfrm flipV="1">
                <a:off x="604" y="1627"/>
                <a:ext cx="0" cy="6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</p:grpSp>
      <p:sp>
        <p:nvSpPr>
          <p:cNvPr id="91152" name="Line 18"/>
          <p:cNvSpPr/>
          <p:nvPr/>
        </p:nvSpPr>
        <p:spPr>
          <a:xfrm>
            <a:off x="4868863" y="3321050"/>
            <a:ext cx="3627438" cy="0"/>
          </a:xfrm>
          <a:prstGeom prst="line">
            <a:avLst/>
          </a:prstGeom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3" name="Line 19"/>
          <p:cNvSpPr/>
          <p:nvPr/>
        </p:nvSpPr>
        <p:spPr>
          <a:xfrm>
            <a:off x="3617913" y="2654300"/>
            <a:ext cx="5249863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4" name="Line 20"/>
          <p:cNvSpPr/>
          <p:nvPr/>
        </p:nvSpPr>
        <p:spPr>
          <a:xfrm>
            <a:off x="3617913" y="2890838"/>
            <a:ext cx="525145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91155" name="Text Box 21"/>
          <p:cNvSpPr txBox="1"/>
          <p:nvPr/>
        </p:nvSpPr>
        <p:spPr>
          <a:xfrm>
            <a:off x="5654675" y="3049588"/>
            <a:ext cx="13271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latin typeface="汉仪中圆简" pitchFamily="49" charset="-122"/>
                <a:ea typeface="汉仪中圆简" pitchFamily="49" charset="-122"/>
              </a:rPr>
              <a:t>公共端</a:t>
            </a:r>
            <a:endParaRPr lang="en-US" altLang="zh-CN" sz="1300"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156" name="Text Box 22"/>
          <p:cNvSpPr txBox="1"/>
          <p:nvPr/>
        </p:nvSpPr>
        <p:spPr>
          <a:xfrm>
            <a:off x="5562600" y="2617788"/>
            <a:ext cx="1458913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zh-CN" altLang="en-GB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差分双绞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grpSp>
        <p:nvGrpSpPr>
          <p:cNvPr id="4" name="Group 23"/>
          <p:cNvGrpSpPr/>
          <p:nvPr/>
        </p:nvGrpSpPr>
        <p:grpSpPr>
          <a:xfrm>
            <a:off x="4089400" y="2632075"/>
            <a:ext cx="812800" cy="1963738"/>
            <a:chOff x="1195" y="1491"/>
            <a:chExt cx="682" cy="1649"/>
          </a:xfrm>
        </p:grpSpPr>
        <p:grpSp>
          <p:nvGrpSpPr>
            <p:cNvPr id="101398" name="Group 24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91159" name="Line 25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0" name="Line 26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1" name="Line 27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101402" name="Group 28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91163" name="Line 29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4" name="Line 30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65" name="Line 31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166" name="Line 32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7" name="Line 33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8" name="Line 34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69" name="Line 35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0" name="Line 36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1" name="Line 37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2" name="Line 38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3" name="Oval 39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4" name="Oval 40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5" name="Rectangle 41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76" name="Text Box 42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1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7" name="Text Box 43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8" name="Text Box 44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179" name="Line 45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0" name="Line 46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1" name="Line 47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2" name="Oval 48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3" name="Oval 49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84" name="Oval 50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4991100" y="2633663"/>
            <a:ext cx="811213" cy="1963738"/>
            <a:chOff x="1195" y="1491"/>
            <a:chExt cx="682" cy="1649"/>
          </a:xfrm>
        </p:grpSpPr>
        <p:grpSp>
          <p:nvGrpSpPr>
            <p:cNvPr id="101426" name="Group 52"/>
            <p:cNvGrpSpPr/>
            <p:nvPr/>
          </p:nvGrpSpPr>
          <p:grpSpPr>
            <a:xfrm rot="10800000">
              <a:off x="1292" y="2450"/>
              <a:ext cx="210" cy="211"/>
              <a:chOff x="2601" y="2603"/>
              <a:chExt cx="210" cy="211"/>
            </a:xfrm>
          </p:grpSpPr>
          <p:sp>
            <p:nvSpPr>
              <p:cNvPr id="91187" name="Line 53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88" name="Line 54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89" name="Line 55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101430" name="Group 56"/>
            <p:cNvGrpSpPr/>
            <p:nvPr/>
          </p:nvGrpSpPr>
          <p:grpSpPr>
            <a:xfrm>
              <a:off x="1501" y="2449"/>
              <a:ext cx="210" cy="211"/>
              <a:chOff x="2601" y="2603"/>
              <a:chExt cx="210" cy="211"/>
            </a:xfrm>
          </p:grpSpPr>
          <p:sp>
            <p:nvSpPr>
              <p:cNvPr id="91191" name="Line 57"/>
              <p:cNvSpPr/>
              <p:nvPr/>
            </p:nvSpPr>
            <p:spPr>
              <a:xfrm>
                <a:off x="2601" y="2605"/>
                <a:ext cx="21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92" name="Line 58"/>
              <p:cNvSpPr/>
              <p:nvPr/>
            </p:nvSpPr>
            <p:spPr>
              <a:xfrm>
                <a:off x="2603" y="2603"/>
                <a:ext cx="103" cy="21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193" name="Line 59"/>
              <p:cNvSpPr/>
              <p:nvPr/>
            </p:nvSpPr>
            <p:spPr>
              <a:xfrm flipH="1">
                <a:off x="2701" y="2607"/>
                <a:ext cx="99" cy="20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194" name="Line 60"/>
            <p:cNvSpPr/>
            <p:nvPr/>
          </p:nvSpPr>
          <p:spPr>
            <a:xfrm rot="10800000">
              <a:off x="1664" y="1700"/>
              <a:ext cx="0" cy="7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5" name="Line 61"/>
            <p:cNvSpPr/>
            <p:nvPr/>
          </p:nvSpPr>
          <p:spPr>
            <a:xfrm rot="10800000">
              <a:off x="1444" y="2362"/>
              <a:ext cx="9" cy="20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6" name="Line 62"/>
            <p:cNvSpPr/>
            <p:nvPr/>
          </p:nvSpPr>
          <p:spPr>
            <a:xfrm rot="-10800000" flipH="1">
              <a:off x="1440" y="2359"/>
              <a:ext cx="222" cy="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7" name="Line 63"/>
            <p:cNvSpPr/>
            <p:nvPr/>
          </p:nvSpPr>
          <p:spPr>
            <a:xfrm rot="10800000">
              <a:off x="1540" y="1510"/>
              <a:ext cx="0" cy="93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8" name="Line 64"/>
            <p:cNvSpPr/>
            <p:nvPr/>
          </p:nvSpPr>
          <p:spPr>
            <a:xfrm rot="-10800000" flipH="1">
              <a:off x="1335" y="2289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199" name="Line 65"/>
            <p:cNvSpPr/>
            <p:nvPr/>
          </p:nvSpPr>
          <p:spPr>
            <a:xfrm rot="10800000">
              <a:off x="1606" y="2659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0" name="Line 66"/>
            <p:cNvSpPr/>
            <p:nvPr/>
          </p:nvSpPr>
          <p:spPr>
            <a:xfrm rot="10800000">
              <a:off x="1395" y="2655"/>
              <a:ext cx="0" cy="9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1" name="Oval 67"/>
            <p:cNvSpPr>
              <a:spLocks noChangeAspect="1"/>
            </p:cNvSpPr>
            <p:nvPr/>
          </p:nvSpPr>
          <p:spPr>
            <a:xfrm rot="10800000">
              <a:off x="1652" y="234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2" name="Oval 68"/>
            <p:cNvSpPr>
              <a:spLocks noChangeAspect="1"/>
            </p:cNvSpPr>
            <p:nvPr/>
          </p:nvSpPr>
          <p:spPr>
            <a:xfrm rot="10800000">
              <a:off x="1528" y="2279"/>
              <a:ext cx="23" cy="2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3" name="Rectangle 69"/>
            <p:cNvSpPr/>
            <p:nvPr/>
          </p:nvSpPr>
          <p:spPr>
            <a:xfrm rot="10800000">
              <a:off x="1208" y="2210"/>
              <a:ext cx="582" cy="6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4" name="Text Box 70"/>
            <p:cNvSpPr txBox="1"/>
            <p:nvPr/>
          </p:nvSpPr>
          <p:spPr>
            <a:xfrm>
              <a:off x="1195" y="2714"/>
              <a:ext cx="616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Slave n</a:t>
              </a:r>
              <a:endParaRPr lang="en-US" altLang="zh-CN" sz="13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5" name="Text Box 71"/>
            <p:cNvSpPr txBox="1"/>
            <p:nvPr/>
          </p:nvSpPr>
          <p:spPr>
            <a:xfrm>
              <a:off x="1317" y="2510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T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6" name="Text Box 72"/>
            <p:cNvSpPr txBox="1"/>
            <p:nvPr/>
          </p:nvSpPr>
          <p:spPr>
            <a:xfrm>
              <a:off x="1520" y="2446"/>
              <a:ext cx="135" cy="17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750" noProof="1">
                  <a:latin typeface="Arial" panose="020B0604020202090204" pitchFamily="34" charset="0"/>
                  <a:ea typeface="宋体" pitchFamily="2" charset="-122"/>
                  <a:cs typeface="+mn-ea"/>
                </a:rPr>
                <a:t>R</a:t>
              </a:r>
              <a:endParaRPr lang="en-US" altLang="zh-CN" sz="750" noProof="1"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1207" name="Line 73"/>
            <p:cNvSpPr/>
            <p:nvPr/>
          </p:nvSpPr>
          <p:spPr>
            <a:xfrm flipH="1">
              <a:off x="1652" y="2558"/>
              <a:ext cx="210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8" name="Line 74"/>
            <p:cNvSpPr/>
            <p:nvPr/>
          </p:nvSpPr>
          <p:spPr>
            <a:xfrm rot="-10800000" flipH="1">
              <a:off x="1862" y="2060"/>
              <a:ext cx="0" cy="50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09" name="Line 75"/>
            <p:cNvSpPr/>
            <p:nvPr/>
          </p:nvSpPr>
          <p:spPr>
            <a:xfrm rot="10800000">
              <a:off x="1339" y="2291"/>
              <a:ext cx="0" cy="27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0" name="Oval 76"/>
            <p:cNvSpPr>
              <a:spLocks noChangeAspect="1"/>
            </p:cNvSpPr>
            <p:nvPr/>
          </p:nvSpPr>
          <p:spPr>
            <a:xfrm rot="10800000">
              <a:off x="1523" y="149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1" name="Oval 77"/>
            <p:cNvSpPr>
              <a:spLocks noChangeAspect="1"/>
            </p:cNvSpPr>
            <p:nvPr/>
          </p:nvSpPr>
          <p:spPr>
            <a:xfrm rot="10800000">
              <a:off x="1647" y="1693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91212" name="Oval 78"/>
            <p:cNvSpPr>
              <a:spLocks noChangeAspect="1"/>
            </p:cNvSpPr>
            <p:nvPr/>
          </p:nvSpPr>
          <p:spPr>
            <a:xfrm rot="10800000">
              <a:off x="1843" y="2051"/>
              <a:ext cx="34" cy="34"/>
            </a:xfrm>
            <a:prstGeom prst="ellipse">
              <a:avLst/>
            </a:prstGeom>
            <a:solidFill>
              <a:srgbClr val="33333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0" name="Group 79"/>
          <p:cNvGrpSpPr/>
          <p:nvPr/>
        </p:nvGrpSpPr>
        <p:grpSpPr>
          <a:xfrm>
            <a:off x="6303963" y="1536700"/>
            <a:ext cx="1836737" cy="1985963"/>
            <a:chOff x="3472" y="562"/>
            <a:chExt cx="1542" cy="1668"/>
          </a:xfrm>
        </p:grpSpPr>
        <p:grpSp>
          <p:nvGrpSpPr>
            <p:cNvPr id="101454" name="Group 80"/>
            <p:cNvGrpSpPr/>
            <p:nvPr/>
          </p:nvGrpSpPr>
          <p:grpSpPr>
            <a:xfrm>
              <a:off x="4304" y="1075"/>
              <a:ext cx="710" cy="1013"/>
              <a:chOff x="4304" y="1075"/>
              <a:chExt cx="710" cy="1013"/>
            </a:xfrm>
          </p:grpSpPr>
          <p:sp>
            <p:nvSpPr>
              <p:cNvPr id="91215" name="Rectangle 81"/>
              <p:cNvSpPr/>
              <p:nvPr/>
            </p:nvSpPr>
            <p:spPr>
              <a:xfrm rot="10800000">
                <a:off x="4407" y="1275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6" name="Line 82"/>
              <p:cNvSpPr/>
              <p:nvPr/>
            </p:nvSpPr>
            <p:spPr>
              <a:xfrm rot="10800000" flipH="1" flipV="1">
                <a:off x="4428" y="1208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7" name="Line 83"/>
              <p:cNvSpPr/>
              <p:nvPr/>
            </p:nvSpPr>
            <p:spPr>
              <a:xfrm rot="-10800000" flipV="1">
                <a:off x="4357" y="12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18" name="Text Box 84"/>
              <p:cNvSpPr txBox="1"/>
              <p:nvPr/>
            </p:nvSpPr>
            <p:spPr>
              <a:xfrm>
                <a:off x="4304" y="1075"/>
                <a:ext cx="255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5 V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19" name="Line 85"/>
              <p:cNvSpPr/>
              <p:nvPr/>
            </p:nvSpPr>
            <p:spPr>
              <a:xfrm rot="10800000" flipH="1" flipV="1">
                <a:off x="4432" y="1450"/>
                <a:ext cx="0" cy="6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0" name="Oval 86"/>
              <p:cNvSpPr>
                <a:spLocks noChangeAspect="1"/>
              </p:cNvSpPr>
              <p:nvPr/>
            </p:nvSpPr>
            <p:spPr>
              <a:xfrm>
                <a:off x="4414" y="1497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1" name="Rectangle 87"/>
              <p:cNvSpPr/>
              <p:nvPr/>
            </p:nvSpPr>
            <p:spPr>
              <a:xfrm rot="10800000">
                <a:off x="4408" y="1771"/>
                <a:ext cx="46" cy="174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2" name="Line 88"/>
              <p:cNvSpPr/>
              <p:nvPr/>
            </p:nvSpPr>
            <p:spPr>
              <a:xfrm rot="10800000" flipH="1" flipV="1">
                <a:off x="4430" y="1946"/>
                <a:ext cx="0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3" name="Line 89"/>
              <p:cNvSpPr/>
              <p:nvPr/>
            </p:nvSpPr>
            <p:spPr>
              <a:xfrm rot="10800000" flipH="1" flipV="1">
                <a:off x="4429" y="1704"/>
                <a:ext cx="0" cy="63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4" name="Oval 90"/>
              <p:cNvSpPr>
                <a:spLocks noChangeAspect="1"/>
              </p:cNvSpPr>
              <p:nvPr/>
            </p:nvSpPr>
            <p:spPr>
              <a:xfrm>
                <a:off x="4412" y="1693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5" name="Oval 91"/>
              <p:cNvSpPr>
                <a:spLocks noChangeAspect="1"/>
              </p:cNvSpPr>
              <p:nvPr/>
            </p:nvSpPr>
            <p:spPr>
              <a:xfrm>
                <a:off x="4416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26" name="Text Box 92"/>
              <p:cNvSpPr txBox="1"/>
              <p:nvPr/>
            </p:nvSpPr>
            <p:spPr>
              <a:xfrm>
                <a:off x="4320" y="1265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27" name="Text Box 93"/>
              <p:cNvSpPr txBox="1"/>
              <p:nvPr/>
            </p:nvSpPr>
            <p:spPr>
              <a:xfrm>
                <a:off x="4398" y="1793"/>
                <a:ext cx="616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650 ohms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1468" name="Group 94"/>
            <p:cNvGrpSpPr/>
            <p:nvPr/>
          </p:nvGrpSpPr>
          <p:grpSpPr>
            <a:xfrm>
              <a:off x="3528" y="588"/>
              <a:ext cx="661" cy="1500"/>
              <a:chOff x="3528" y="588"/>
              <a:chExt cx="661" cy="1500"/>
            </a:xfrm>
          </p:grpSpPr>
          <p:grpSp>
            <p:nvGrpSpPr>
              <p:cNvPr id="101469" name="Group 95"/>
              <p:cNvGrpSpPr/>
              <p:nvPr/>
            </p:nvGrpSpPr>
            <p:grpSpPr>
              <a:xfrm>
                <a:off x="3609" y="833"/>
                <a:ext cx="210" cy="211"/>
                <a:chOff x="2601" y="2603"/>
                <a:chExt cx="210" cy="211"/>
              </a:xfrm>
            </p:grpSpPr>
            <p:sp>
              <p:nvSpPr>
                <p:cNvPr id="91230" name="Line 96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1" name="Line 97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2" name="Line 98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grpSp>
            <p:nvGrpSpPr>
              <p:cNvPr id="101473" name="Group 99"/>
              <p:cNvGrpSpPr/>
              <p:nvPr/>
            </p:nvGrpSpPr>
            <p:grpSpPr>
              <a:xfrm rot="10800000">
                <a:off x="3820" y="834"/>
                <a:ext cx="210" cy="211"/>
                <a:chOff x="2601" y="2603"/>
                <a:chExt cx="210" cy="211"/>
              </a:xfrm>
            </p:grpSpPr>
            <p:sp>
              <p:nvSpPr>
                <p:cNvPr id="91234" name="Line 100"/>
                <p:cNvSpPr/>
                <p:nvPr/>
              </p:nvSpPr>
              <p:spPr>
                <a:xfrm>
                  <a:off x="2601" y="2605"/>
                  <a:ext cx="21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5" name="Line 101"/>
                <p:cNvSpPr/>
                <p:nvPr/>
              </p:nvSpPr>
              <p:spPr>
                <a:xfrm>
                  <a:off x="2603" y="2603"/>
                  <a:ext cx="103" cy="21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36" name="Line 102"/>
                <p:cNvSpPr/>
                <p:nvPr/>
              </p:nvSpPr>
              <p:spPr>
                <a:xfrm flipH="1">
                  <a:off x="2701" y="2607"/>
                  <a:ext cx="99" cy="207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91237" name="Line 103"/>
              <p:cNvSpPr/>
              <p:nvPr/>
            </p:nvSpPr>
            <p:spPr>
              <a:xfrm>
                <a:off x="3885" y="1050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38" name="Line 104"/>
              <p:cNvSpPr/>
              <p:nvPr/>
            </p:nvSpPr>
            <p:spPr>
              <a:xfrm>
                <a:off x="3649" y="910"/>
                <a:ext cx="0" cy="60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39" name="Line 105"/>
              <p:cNvSpPr/>
              <p:nvPr/>
            </p:nvSpPr>
            <p:spPr>
              <a:xfrm flipH="1">
                <a:off x="3649" y="1138"/>
                <a:ext cx="237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0" name="Line 106"/>
              <p:cNvSpPr/>
              <p:nvPr/>
            </p:nvSpPr>
            <p:spPr>
              <a:xfrm>
                <a:off x="3976" y="1045"/>
                <a:ext cx="0" cy="165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1" name="Line 107"/>
              <p:cNvSpPr/>
              <p:nvPr/>
            </p:nvSpPr>
            <p:spPr>
              <a:xfrm>
                <a:off x="3770" y="932"/>
                <a:ext cx="0" cy="78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2" name="Line 108"/>
              <p:cNvSpPr/>
              <p:nvPr/>
            </p:nvSpPr>
            <p:spPr>
              <a:xfrm flipH="1">
                <a:off x="3767" y="1208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3" name="Line 109"/>
              <p:cNvSpPr/>
              <p:nvPr/>
            </p:nvSpPr>
            <p:spPr>
              <a:xfrm>
                <a:off x="3712" y="742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4" name="Line 110"/>
              <p:cNvSpPr/>
              <p:nvPr/>
            </p:nvSpPr>
            <p:spPr>
              <a:xfrm>
                <a:off x="3923" y="746"/>
                <a:ext cx="0" cy="9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5" name="Oval 111"/>
              <p:cNvSpPr>
                <a:spLocks noChangeAspect="1"/>
              </p:cNvSpPr>
              <p:nvPr/>
            </p:nvSpPr>
            <p:spPr>
              <a:xfrm>
                <a:off x="3636" y="112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6" name="Oval 112"/>
              <p:cNvSpPr>
                <a:spLocks noChangeAspect="1"/>
              </p:cNvSpPr>
              <p:nvPr/>
            </p:nvSpPr>
            <p:spPr>
              <a:xfrm>
                <a:off x="3760" y="1198"/>
                <a:ext cx="23" cy="23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7" name="Rectangle 113"/>
              <p:cNvSpPr/>
              <p:nvPr/>
            </p:nvSpPr>
            <p:spPr>
              <a:xfrm>
                <a:off x="3528" y="618"/>
                <a:ext cx="582" cy="675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8" name="Text Box 114"/>
              <p:cNvSpPr txBox="1"/>
              <p:nvPr/>
            </p:nvSpPr>
            <p:spPr>
              <a:xfrm>
                <a:off x="3578" y="588"/>
                <a:ext cx="453" cy="3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en-GB" altLang="en-US" sz="1050" noProof="1">
                    <a:latin typeface="Arial" panose="020B0604020202090204" pitchFamily="34" charset="0"/>
                    <a:ea typeface="方正书宋_GBK" charset="0"/>
                    <a:cs typeface="+mn-ea"/>
                  </a:rPr>
                  <a:t>Master</a:t>
                </a:r>
                <a:endParaRPr lang="en-US" altLang="zh-CN" sz="1050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49" name="Text Box 115"/>
              <p:cNvSpPr txBox="1"/>
              <p:nvPr/>
            </p:nvSpPr>
            <p:spPr>
              <a:xfrm>
                <a:off x="3836" y="910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R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50" name="Text Box 116"/>
              <p:cNvSpPr txBox="1"/>
              <p:nvPr/>
            </p:nvSpPr>
            <p:spPr>
              <a:xfrm>
                <a:off x="3621" y="821"/>
                <a:ext cx="135" cy="17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T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sp>
            <p:nvSpPr>
              <p:cNvPr id="91251" name="Line 117"/>
              <p:cNvSpPr/>
              <p:nvPr/>
            </p:nvSpPr>
            <p:spPr>
              <a:xfrm flipH="1">
                <a:off x="3972" y="936"/>
                <a:ext cx="210" cy="3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2" name="Line 118"/>
              <p:cNvSpPr/>
              <p:nvPr/>
            </p:nvSpPr>
            <p:spPr>
              <a:xfrm flipV="1">
                <a:off x="4171" y="937"/>
                <a:ext cx="0" cy="1137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3" name="Oval 119"/>
              <p:cNvSpPr>
                <a:spLocks noChangeAspect="1"/>
              </p:cNvSpPr>
              <p:nvPr/>
            </p:nvSpPr>
            <p:spPr>
              <a:xfrm>
                <a:off x="3632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4" name="Oval 120"/>
              <p:cNvSpPr>
                <a:spLocks noChangeAspect="1"/>
              </p:cNvSpPr>
              <p:nvPr/>
            </p:nvSpPr>
            <p:spPr>
              <a:xfrm>
                <a:off x="3753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55" name="Oval 121"/>
              <p:cNvSpPr>
                <a:spLocks noChangeAspect="1"/>
              </p:cNvSpPr>
              <p:nvPr/>
            </p:nvSpPr>
            <p:spPr>
              <a:xfrm>
                <a:off x="4155" y="2054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256" name="Rectangle 122"/>
            <p:cNvSpPr/>
            <p:nvPr/>
          </p:nvSpPr>
          <p:spPr>
            <a:xfrm>
              <a:off x="3472" y="562"/>
              <a:ext cx="1495" cy="1668"/>
            </a:xfrm>
            <a:prstGeom prst="rect">
              <a:avLst/>
            </a:prstGeom>
            <a:noFill/>
            <a:ln w="28575" cap="flat" cmpd="sng">
              <a:solidFill>
                <a:srgbClr val="333333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15" name="Group 123"/>
          <p:cNvGrpSpPr/>
          <p:nvPr/>
        </p:nvGrpSpPr>
        <p:grpSpPr>
          <a:xfrm>
            <a:off x="3070225" y="2503488"/>
            <a:ext cx="6288088" cy="850503"/>
            <a:chOff x="339" y="1383"/>
            <a:chExt cx="5281" cy="714"/>
          </a:xfrm>
        </p:grpSpPr>
        <p:grpSp>
          <p:nvGrpSpPr>
            <p:cNvPr id="101498" name="Group 124"/>
            <p:cNvGrpSpPr/>
            <p:nvPr/>
          </p:nvGrpSpPr>
          <p:grpSpPr>
            <a:xfrm>
              <a:off x="339" y="1383"/>
              <a:ext cx="608" cy="714"/>
              <a:chOff x="339" y="1383"/>
              <a:chExt cx="608" cy="714"/>
            </a:xfrm>
          </p:grpSpPr>
          <p:sp>
            <p:nvSpPr>
              <p:cNvPr id="91259" name="Line 125"/>
              <p:cNvSpPr/>
              <p:nvPr/>
            </p:nvSpPr>
            <p:spPr>
              <a:xfrm flipH="1" flipV="1">
                <a:off x="598" y="1384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0" name="Line 126"/>
              <p:cNvSpPr/>
              <p:nvPr/>
            </p:nvSpPr>
            <p:spPr>
              <a:xfrm flipH="1" flipV="1">
                <a:off x="605" y="1727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1" name="Line 127"/>
              <p:cNvSpPr/>
              <p:nvPr/>
            </p:nvSpPr>
            <p:spPr>
              <a:xfrm flipV="1">
                <a:off x="599" y="1385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2" name="Line 128"/>
              <p:cNvSpPr/>
              <p:nvPr/>
            </p:nvSpPr>
            <p:spPr>
              <a:xfrm flipV="1">
                <a:off x="603" y="1809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3" name="Line 129"/>
              <p:cNvSpPr/>
              <p:nvPr/>
            </p:nvSpPr>
            <p:spPr>
              <a:xfrm>
                <a:off x="729" y="1383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4" name="Line 130"/>
              <p:cNvSpPr/>
              <p:nvPr/>
            </p:nvSpPr>
            <p:spPr>
              <a:xfrm flipH="1">
                <a:off x="736" y="1705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5" name="Oval 131"/>
              <p:cNvSpPr>
                <a:spLocks noChangeAspect="1"/>
              </p:cNvSpPr>
              <p:nvPr/>
            </p:nvSpPr>
            <p:spPr>
              <a:xfrm rot="10800000">
                <a:off x="780" y="1495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6" name="Oval 132"/>
              <p:cNvSpPr>
                <a:spLocks noChangeAspect="1"/>
              </p:cNvSpPr>
              <p:nvPr/>
            </p:nvSpPr>
            <p:spPr>
              <a:xfrm rot="10800000">
                <a:off x="781" y="1691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67" name="Text Box 133"/>
              <p:cNvSpPr txBox="1"/>
              <p:nvPr/>
            </p:nvSpPr>
            <p:spPr>
              <a:xfrm>
                <a:off x="339" y="1827"/>
                <a:ext cx="608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101508" name="Group 134"/>
              <p:cNvGrpSpPr/>
              <p:nvPr/>
            </p:nvGrpSpPr>
            <p:grpSpPr>
              <a:xfrm>
                <a:off x="528" y="1469"/>
                <a:ext cx="144" cy="257"/>
                <a:chOff x="528" y="1469"/>
                <a:chExt cx="144" cy="257"/>
              </a:xfrm>
            </p:grpSpPr>
            <p:sp>
              <p:nvSpPr>
                <p:cNvPr id="91269" name="Rectangle 135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0" name="Line 136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1" name="Line 137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72" name="Line 138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  <p:grpSp>
          <p:nvGrpSpPr>
            <p:cNvPr id="101513" name="Group 139"/>
            <p:cNvGrpSpPr/>
            <p:nvPr/>
          </p:nvGrpSpPr>
          <p:grpSpPr>
            <a:xfrm>
              <a:off x="5047" y="1406"/>
              <a:ext cx="573" cy="667"/>
              <a:chOff x="5047" y="1406"/>
              <a:chExt cx="573" cy="667"/>
            </a:xfrm>
          </p:grpSpPr>
          <p:sp>
            <p:nvSpPr>
              <p:cNvPr id="91274" name="Line 140"/>
              <p:cNvSpPr/>
              <p:nvPr/>
            </p:nvSpPr>
            <p:spPr>
              <a:xfrm rot="10800000" flipH="1" flipV="1">
                <a:off x="5403" y="1749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5" name="Line 141"/>
              <p:cNvSpPr/>
              <p:nvPr/>
            </p:nvSpPr>
            <p:spPr>
              <a:xfrm rot="10800000" flipH="1" flipV="1">
                <a:off x="5396" y="1406"/>
                <a:ext cx="0" cy="84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6" name="Line 142"/>
              <p:cNvSpPr/>
              <p:nvPr/>
            </p:nvSpPr>
            <p:spPr>
              <a:xfrm rot="-10800000" flipV="1">
                <a:off x="5266" y="1832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7" name="Line 143"/>
              <p:cNvSpPr/>
              <p:nvPr/>
            </p:nvSpPr>
            <p:spPr>
              <a:xfrm rot="-10800000" flipV="1">
                <a:off x="5262" y="1408"/>
                <a:ext cx="135" cy="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8" name="Line 144"/>
              <p:cNvSpPr/>
              <p:nvPr/>
            </p:nvSpPr>
            <p:spPr>
              <a:xfrm rot="10800000">
                <a:off x="5208" y="1714"/>
                <a:ext cx="63" cy="120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79" name="Line 145"/>
              <p:cNvSpPr/>
              <p:nvPr/>
            </p:nvSpPr>
            <p:spPr>
              <a:xfrm rot="-10800000" flipH="1">
                <a:off x="5195" y="1410"/>
                <a:ext cx="69" cy="102"/>
              </a:xfrm>
              <a:prstGeom prst="line">
                <a:avLst/>
              </a:prstGeom>
              <a:ln w="9525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0" name="Oval 146"/>
              <p:cNvSpPr>
                <a:spLocks noChangeAspect="1"/>
              </p:cNvSpPr>
              <p:nvPr/>
            </p:nvSpPr>
            <p:spPr>
              <a:xfrm>
                <a:off x="5187" y="1688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1" name="Oval 147"/>
              <p:cNvSpPr>
                <a:spLocks noChangeAspect="1"/>
              </p:cNvSpPr>
              <p:nvPr/>
            </p:nvSpPr>
            <p:spPr>
              <a:xfrm>
                <a:off x="5186" y="1492"/>
                <a:ext cx="34" cy="34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82" name="Text Box 148"/>
              <p:cNvSpPr txBox="1"/>
              <p:nvPr/>
            </p:nvSpPr>
            <p:spPr>
              <a:xfrm>
                <a:off x="5047" y="1803"/>
                <a:ext cx="573" cy="2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t">
                <a:spAutoFit/>
              </a:bodyPr>
              <a:lstStyle/>
              <a:p>
                <a:pPr algn="ctr" defTabSz="762000">
                  <a:spcBef>
                    <a:spcPct val="50000"/>
                  </a:spcBef>
                </a:pPr>
                <a:r>
                  <a:rPr lang="fr-FR" altLang="zh-CN" sz="750" noProof="1">
                    <a:latin typeface="Arial" panose="020B0604020202090204" pitchFamily="34" charset="0"/>
                    <a:ea typeface="宋体" pitchFamily="2" charset="-122"/>
                    <a:cs typeface="+mn-ea"/>
                  </a:rPr>
                  <a:t>120 ohms     1 nF</a:t>
                </a:r>
                <a:endParaRPr lang="en-US" altLang="zh-CN" sz="750" noProof="1">
                  <a:latin typeface="Arial" panose="020B0604020202090204" pitchFamily="34" charset="0"/>
                  <a:ea typeface="宋体" pitchFamily="2" charset="-122"/>
                </a:endParaRPr>
              </a:p>
            </p:txBody>
          </p:sp>
          <p:grpSp>
            <p:nvGrpSpPr>
              <p:cNvPr id="101523" name="Group 149"/>
              <p:cNvGrpSpPr/>
              <p:nvPr/>
            </p:nvGrpSpPr>
            <p:grpSpPr>
              <a:xfrm>
                <a:off x="5324" y="1493"/>
                <a:ext cx="144" cy="257"/>
                <a:chOff x="528" y="1469"/>
                <a:chExt cx="144" cy="257"/>
              </a:xfrm>
            </p:grpSpPr>
            <p:sp>
              <p:nvSpPr>
                <p:cNvPr id="91284" name="Rectangle 150"/>
                <p:cNvSpPr/>
                <p:nvPr/>
              </p:nvSpPr>
              <p:spPr>
                <a:xfrm>
                  <a:off x="568" y="1469"/>
                  <a:ext cx="69" cy="153"/>
                </a:xfrm>
                <a:prstGeom prst="rect">
                  <a:avLst/>
                </a:prstGeom>
                <a:solidFill>
                  <a:srgbClr val="DDDDDD"/>
                </a:solidFill>
                <a:ln w="9525" cap="flat" cmpd="sng">
                  <a:solidFill>
                    <a:srgbClr val="333333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5" name="Line 151"/>
                <p:cNvSpPr/>
                <p:nvPr/>
              </p:nvSpPr>
              <p:spPr>
                <a:xfrm>
                  <a:off x="528" y="168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6" name="Line 152"/>
                <p:cNvSpPr/>
                <p:nvPr/>
              </p:nvSpPr>
              <p:spPr>
                <a:xfrm>
                  <a:off x="528" y="1723"/>
                  <a:ext cx="144" cy="3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91287" name="Line 153"/>
                <p:cNvSpPr/>
                <p:nvPr/>
              </p:nvSpPr>
              <p:spPr>
                <a:xfrm flipV="1">
                  <a:off x="604" y="1627"/>
                  <a:ext cx="0" cy="6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</p:grpSp>
      </p:grpSp>
      <p:grpSp>
        <p:nvGrpSpPr>
          <p:cNvPr id="20" name="Group 154"/>
          <p:cNvGrpSpPr/>
          <p:nvPr/>
        </p:nvGrpSpPr>
        <p:grpSpPr>
          <a:xfrm>
            <a:off x="7472363" y="3343275"/>
            <a:ext cx="671512" cy="728663"/>
            <a:chOff x="4036" y="2088"/>
            <a:chExt cx="564" cy="612"/>
          </a:xfrm>
        </p:grpSpPr>
        <p:grpSp>
          <p:nvGrpSpPr>
            <p:cNvPr id="101529" name="Group 155"/>
            <p:cNvGrpSpPr/>
            <p:nvPr/>
          </p:nvGrpSpPr>
          <p:grpSpPr>
            <a:xfrm>
              <a:off x="4036" y="2088"/>
              <a:ext cx="267" cy="379"/>
              <a:chOff x="4036" y="2079"/>
              <a:chExt cx="267" cy="379"/>
            </a:xfrm>
          </p:grpSpPr>
          <p:sp>
            <p:nvSpPr>
              <p:cNvPr id="91290" name="Line 156"/>
              <p:cNvSpPr/>
              <p:nvPr/>
            </p:nvSpPr>
            <p:spPr>
              <a:xfrm>
                <a:off x="4173" y="2079"/>
                <a:ext cx="0" cy="30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1" name="Line 157"/>
              <p:cNvSpPr/>
              <p:nvPr/>
            </p:nvSpPr>
            <p:spPr>
              <a:xfrm>
                <a:off x="4036" y="2383"/>
                <a:ext cx="267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2" name="Line 158"/>
              <p:cNvSpPr/>
              <p:nvPr/>
            </p:nvSpPr>
            <p:spPr>
              <a:xfrm>
                <a:off x="4090" y="2420"/>
                <a:ext cx="159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91293" name="Line 159"/>
              <p:cNvSpPr/>
              <p:nvPr/>
            </p:nvSpPr>
            <p:spPr>
              <a:xfrm>
                <a:off x="4124" y="2457"/>
                <a:ext cx="90" cy="1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91294" name="Text Box 160"/>
            <p:cNvSpPr txBox="1"/>
            <p:nvPr/>
          </p:nvSpPr>
          <p:spPr>
            <a:xfrm>
              <a:off x="4259" y="2274"/>
              <a:ext cx="341" cy="426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 algn="ctr" defTabSz="762000">
                <a:spcBef>
                  <a:spcPct val="50000"/>
                </a:spcBef>
              </a:pPr>
              <a:r>
                <a:rPr lang="fr-FR" altLang="zh-CN" sz="1350" noProof="1">
                  <a:solidFill>
                    <a:schemeClr val="accent2"/>
                  </a:solidFill>
                  <a:latin typeface="Arial" panose="020B0604020202090204" pitchFamily="34" charset="0"/>
                  <a:ea typeface="宋体" pitchFamily="2" charset="-122"/>
                  <a:cs typeface="+mn-ea"/>
                </a:rPr>
                <a:t>PG</a:t>
              </a:r>
              <a:endParaRPr lang="en-US" altLang="zh-CN" sz="1350" noProof="1">
                <a:solidFill>
                  <a:schemeClr val="accent2"/>
                </a:solidFill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sp>
        <p:nvSpPr>
          <p:cNvPr id="91295" name="Text Box 161"/>
          <p:cNvSpPr txBox="1"/>
          <p:nvPr/>
        </p:nvSpPr>
        <p:spPr>
          <a:xfrm>
            <a:off x="3819525" y="2398713"/>
            <a:ext cx="579438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D0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296" name="Text Box 162"/>
          <p:cNvSpPr txBox="1"/>
          <p:nvPr/>
        </p:nvSpPr>
        <p:spPr>
          <a:xfrm>
            <a:off x="3703638" y="2649538"/>
            <a:ext cx="806450" cy="291465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indent="0" algn="ctr" defTabSz="762000">
              <a:spcBef>
                <a:spcPct val="50000"/>
              </a:spcBef>
            </a:pPr>
            <a:r>
              <a:rPr lang="en-GB" altLang="zh-CN" sz="1300" dirty="0">
                <a:solidFill>
                  <a:schemeClr val="accent2"/>
                </a:solidFill>
                <a:latin typeface="汉仪中圆简" pitchFamily="49" charset="-122"/>
                <a:ea typeface="汉仪中圆简" pitchFamily="49" charset="-122"/>
              </a:rPr>
              <a:t>D1</a:t>
            </a:r>
            <a:endParaRPr lang="en-US" altLang="zh-CN" sz="1300">
              <a:solidFill>
                <a:schemeClr val="accent2"/>
              </a:solidFill>
              <a:latin typeface="汉仪中圆简" pitchFamily="49" charset="-122"/>
              <a:ea typeface="汉仪中圆简" pitchFamily="49" charset="-122"/>
            </a:endParaRPr>
          </a:p>
        </p:txBody>
      </p:sp>
      <p:sp>
        <p:nvSpPr>
          <p:cNvPr id="91297" name="Oval 163"/>
          <p:cNvSpPr/>
          <p:nvPr/>
        </p:nvSpPr>
        <p:spPr>
          <a:xfrm>
            <a:off x="8655050" y="2209800"/>
            <a:ext cx="685800" cy="1219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101538" name="AutoShape 164"/>
          <p:cNvSpPr/>
          <p:nvPr/>
        </p:nvSpPr>
        <p:spPr>
          <a:xfrm>
            <a:off x="7007225" y="3978275"/>
            <a:ext cx="2138363" cy="1273175"/>
          </a:xfrm>
          <a:prstGeom prst="wedgeRoundRectCallout">
            <a:avLst>
              <a:gd name="adj1" fmla="val 39468"/>
              <a:gd name="adj2" fmla="val -93125"/>
              <a:gd name="adj3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为了保护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Modbus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免受未知的影响，例如，反射和减小环电流，需要在线路两端添加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RC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终端</a:t>
            </a:r>
            <a:endParaRPr lang="en-US" altLang="zh-CN" sz="12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101539" name="标题 164"/>
          <p:cNvSpPr>
            <a:spLocks noGrp="1"/>
          </p:cNvSpPr>
          <p:nvPr>
            <p:ph type="title"/>
          </p:nvPr>
        </p:nvSpPr>
        <p:spPr>
          <a:xfrm>
            <a:off x="1981200" y="492125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终端电阻</a:t>
            </a:r>
            <a:r>
              <a:rPr lang="en-US" altLang="zh-CN" dirty="0"/>
              <a:t>(Termination)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335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机械接口</a:t>
            </a:r>
            <a:r>
              <a:rPr lang="en-US" altLang="zh-CN" dirty="0"/>
              <a:t>(</a:t>
            </a:r>
            <a:r>
              <a:rPr lang="zh-CN" altLang="en-US" dirty="0"/>
              <a:t>二线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3426" name="内容占位符 5" descr="图片7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560763" y="1665288"/>
            <a:ext cx="5072062" cy="1700212"/>
          </a:xfrm>
        </p:spPr>
      </p:pic>
      <p:pic>
        <p:nvPicPr>
          <p:cNvPr id="103427" name="内容占位符 6" descr="图片8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170238" y="3929063"/>
            <a:ext cx="5851525" cy="1428750"/>
          </a:xfrm>
        </p:spPr>
      </p:pic>
      <p:sp>
        <p:nvSpPr>
          <p:cNvPr id="93188" name="TextBox 7"/>
          <p:cNvSpPr txBox="1"/>
          <p:nvPr/>
        </p:nvSpPr>
        <p:spPr>
          <a:xfrm>
            <a:off x="4195763" y="3508375"/>
            <a:ext cx="38785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二线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Modbus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使用的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RJ45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连接器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(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必须的输出引脚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)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机械接口</a:t>
            </a:r>
            <a:r>
              <a:rPr lang="en-US" altLang="zh-CN" dirty="0"/>
              <a:t>(</a:t>
            </a:r>
            <a:r>
              <a:rPr lang="zh-CN" altLang="en-US" dirty="0"/>
              <a:t>四线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4450" name="内容占位符 6" descr="图片8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170238" y="3929063"/>
            <a:ext cx="5851525" cy="1428750"/>
          </a:xfrm>
        </p:spPr>
      </p:pic>
      <p:sp>
        <p:nvSpPr>
          <p:cNvPr id="94211" name="TextBox 7"/>
          <p:cNvSpPr txBox="1"/>
          <p:nvPr/>
        </p:nvSpPr>
        <p:spPr>
          <a:xfrm>
            <a:off x="4195763" y="3508375"/>
            <a:ext cx="38785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四线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Modbus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使用的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RJ45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连接器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(</a:t>
            </a:r>
            <a:r>
              <a:rPr lang="zh-CN" altLang="en-US" sz="1350" noProof="1">
                <a:latin typeface="Arial" panose="020B0604020202090204" pitchFamily="34" charset="0"/>
                <a:ea typeface="方正书宋_GBK" charset="0"/>
                <a:cs typeface="+mn-ea"/>
              </a:rPr>
              <a:t>必须的输出引脚</a:t>
            </a:r>
            <a:r>
              <a:rPr lang="en-US" altLang="zh-CN" sz="1350" noProof="1">
                <a:latin typeface="Arial" panose="020B0604020202090204" pitchFamily="34" charset="0"/>
                <a:ea typeface="方正书宋_GBK" charset="0"/>
                <a:cs typeface="+mn-ea"/>
              </a:rPr>
              <a:t>)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104452" name="内容占位符 9" descr="图片9.png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675063" y="2092325"/>
            <a:ext cx="4841875" cy="1330325"/>
          </a:xfrm>
        </p:spPr>
      </p:pic>
    </p:spTree>
    <p:extLst>
      <p:ext uri="{BB962C8B-B14F-4D97-AF65-F5344CB8AC3E}">
        <p14:creationId xmlns:p14="http://schemas.microsoft.com/office/powerpoint/2010/main" val="229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SPI</a:t>
            </a:r>
            <a:r>
              <a:rPr lang="zh-CN" altLang="en-US" dirty="0"/>
              <a:t>和</a:t>
            </a:r>
            <a:r>
              <a:rPr lang="en-US" altLang="zh-CN" dirty="0"/>
              <a:t>IIC</a:t>
            </a:r>
            <a:endParaRPr lang="zh-CN" altLang="en-US" dirty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1949824" y="2611438"/>
            <a:ext cx="7573589" cy="2525338"/>
          </a:xfrm>
          <a:ln>
            <a:miter/>
          </a:ln>
        </p:spPr>
        <p:txBody>
          <a:bodyPr vert="horz" wrap="square" lIns="68580" tIns="34290" rIns="68580" bIns="34290" anchor="t">
            <a:normAutofit fontScale="97500"/>
          </a:bodyPr>
          <a:lstStyle/>
          <a:p>
            <a:pPr marL="0" indent="0" fontAlgn="base">
              <a:buNone/>
            </a:pPr>
            <a:r>
              <a:rPr lang="en-US" altLang="zh-CN" strike="noStrike" noProof="1"/>
              <a:t>SPI</a:t>
            </a:r>
            <a:r>
              <a:rPr lang="zh-CN" altLang="en-US" strike="noStrike" noProof="1"/>
              <a:t>和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I2C</a:t>
            </a:r>
            <a:r>
              <a:rPr lang="zh-CN" altLang="en-US" strike="noStrike" noProof="1"/>
              <a:t>）是两种在嵌入式系统中十分常见的接口，它们有各自的协议。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硬件（原生）</a:t>
            </a:r>
            <a:r>
              <a:rPr lang="en-US" altLang="zh-CN" strike="noStrike" noProof="1"/>
              <a:t>SPI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）和模拟</a:t>
            </a:r>
            <a:r>
              <a:rPr lang="en-US" altLang="zh-CN" strike="noStrike" noProof="1"/>
              <a:t>SPI</a:t>
            </a:r>
            <a:r>
              <a:rPr lang="zh-CN" altLang="en-US" strike="noStrike" noProof="1"/>
              <a:t>（</a:t>
            </a:r>
            <a:r>
              <a:rPr lang="en-US" altLang="zh-CN" strike="noStrike" noProof="1"/>
              <a:t>IIC</a:t>
            </a:r>
            <a:r>
              <a:rPr lang="zh-CN" altLang="en-US" strike="noStrike" noProof="1"/>
              <a:t>）。</a:t>
            </a:r>
            <a:endParaRPr lang="en-US" altLang="zh-CN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</p:txBody>
      </p:sp>
      <p:sp>
        <p:nvSpPr>
          <p:cNvPr id="76803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19</a:t>
            </a:fld>
            <a:endParaRPr lang="en-US" altLang="zh-CN" sz="90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 </a:t>
            </a:r>
            <a:r>
              <a:rPr kumimoji="1" lang="en-US" altLang="zh-CN" dirty="0"/>
              <a:t>ARM</a:t>
            </a:r>
            <a:r>
              <a:rPr kumimoji="1" lang="zh-CN" altLang="en-US" dirty="0"/>
              <a:t>处理器体系结构及接口设计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13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通用嵌入式系统组成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体系结构的分类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处理器历史概述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的内核特点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核的微处理器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处理器存储系统及地址空间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汇编指令及寻址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zh-CN" altLang="en-US" dirty="0"/>
              <a:t>硬件接口知识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zh-CN" dirty="0"/>
              <a:t>ARM</a:t>
            </a:r>
            <a:r>
              <a:rPr kumimoji="1" lang="zh-CN" altLang="en-US" dirty="0"/>
              <a:t> 嵌入式编程基础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759" y="510989"/>
            <a:ext cx="10566288" cy="539227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848" y="73322"/>
            <a:ext cx="7476564" cy="666860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74A374C6-3D24-ED45-91BE-ECCD04725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总线介绍</a:t>
            </a: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C7C17BE9-086D-8646-A27E-CC48D58F58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接口是</a:t>
            </a:r>
            <a:r>
              <a:rPr lang="en-US" altLang="zh-CN"/>
              <a:t>Motorola</a:t>
            </a:r>
            <a:r>
              <a:rPr lang="zh-CN" altLang="en-US"/>
              <a:t>首先提出的全双工三线同步串行外围接口，采用主从模式架构，支持多从设备应用，一般只支持单主设备。</a:t>
            </a:r>
            <a:endParaRPr lang="en-US" altLang="zh-CN"/>
          </a:p>
          <a:p>
            <a:r>
              <a:rPr lang="zh-CN" altLang="en-US"/>
              <a:t>时钟由主设备控制，数据在时钟脉冲下按位传输，高位在前。</a:t>
            </a:r>
            <a:endParaRPr lang="en-US" altLang="zh-CN"/>
          </a:p>
          <a:p>
            <a:r>
              <a:rPr lang="zh-CN" altLang="en-US"/>
              <a:t>目前应用中的数据速率可达几</a:t>
            </a:r>
            <a:r>
              <a:rPr lang="en-US" altLang="zh-CN"/>
              <a:t>Mbps.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2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6B56B0D0-7CB5-0A43-B032-94A81BB28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9574-9F40-5841-B286-139130C8F317}"/>
              </a:ext>
            </a:extLst>
          </p:cNvPr>
          <p:cNvSpPr txBox="1"/>
          <p:nvPr/>
        </p:nvSpPr>
        <p:spPr>
          <a:xfrm>
            <a:off x="1847851" y="1484314"/>
            <a:ext cx="7993063" cy="2954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SPI</a:t>
            </a:r>
            <a:r>
              <a:rPr lang="zh-CN" altLang="en-US" sz="2400"/>
              <a:t>在一般应用中有</a:t>
            </a:r>
            <a:r>
              <a:rPr lang="en-US" altLang="zh-CN" sz="2400"/>
              <a:t>4</a:t>
            </a:r>
            <a:r>
              <a:rPr lang="zh-CN" altLang="en-US" sz="2400"/>
              <a:t>根信号线：</a:t>
            </a:r>
            <a:r>
              <a:rPr lang="en-US" altLang="zh-CN" sz="2400"/>
              <a:t>MOSI, MISO, SCK, SS</a:t>
            </a:r>
            <a:r>
              <a:rPr lang="zh-CN" altLang="en-US" sz="2400"/>
              <a:t>。</a:t>
            </a:r>
            <a:endParaRPr lang="en-US" altLang="zh-CN" sz="2400"/>
          </a:p>
          <a:p>
            <a:endParaRPr lang="en-US" altLang="zh-CN"/>
          </a:p>
          <a:p>
            <a:pPr lvl="3"/>
            <a:r>
              <a:rPr lang="en-US" altLang="zh-CN" sz="2400"/>
              <a:t> </a:t>
            </a:r>
            <a:r>
              <a:rPr lang="en-US" altLang="zh-CN" sz="2400">
                <a:solidFill>
                  <a:srgbClr val="376092"/>
                </a:solidFill>
              </a:rPr>
              <a:t>MOSI:</a:t>
            </a:r>
            <a:r>
              <a:rPr lang="zh-CN" altLang="en-US" sz="2400">
                <a:solidFill>
                  <a:srgbClr val="376092"/>
                </a:solidFill>
              </a:rPr>
              <a:t>主器件数据输出，从器件数据输入。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MISO:</a:t>
            </a:r>
            <a:r>
              <a:rPr lang="zh-CN" altLang="en-US" sz="2400">
                <a:solidFill>
                  <a:srgbClr val="376092"/>
                </a:solidFill>
              </a:rPr>
              <a:t>主器件数据输入，从器件数据输出。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SCK: </a:t>
            </a:r>
            <a:r>
              <a:rPr lang="zh-CN" altLang="en-US" sz="2400">
                <a:solidFill>
                  <a:srgbClr val="376092"/>
                </a:solidFill>
              </a:rPr>
              <a:t>时钟信号，由主设备控制发出。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/SS:  </a:t>
            </a:r>
            <a:r>
              <a:rPr lang="zh-CN" altLang="en-US" sz="2400">
                <a:solidFill>
                  <a:srgbClr val="376092"/>
                </a:solidFill>
              </a:rPr>
              <a:t>从设备选择信号，由主设备控制。</a:t>
            </a:r>
            <a:endParaRPr lang="en-US" altLang="zh-CN" sz="2400">
              <a:solidFill>
                <a:srgbClr val="376092"/>
              </a:solidFill>
            </a:endParaRPr>
          </a:p>
          <a:p>
            <a:pPr lvl="4"/>
            <a:r>
              <a:rPr lang="en-US" altLang="zh-CN" sz="2400">
                <a:solidFill>
                  <a:srgbClr val="376092"/>
                </a:solidFill>
              </a:rPr>
              <a:t>          </a:t>
            </a:r>
            <a:r>
              <a:rPr lang="zh-CN" altLang="en-US" sz="2400">
                <a:solidFill>
                  <a:srgbClr val="376092"/>
                </a:solidFill>
              </a:rPr>
              <a:t>根据此信号可以决定能连接到总线上从设备的数量。</a:t>
            </a:r>
          </a:p>
        </p:txBody>
      </p:sp>
    </p:spTree>
    <p:extLst>
      <p:ext uri="{BB962C8B-B14F-4D97-AF65-F5344CB8AC3E}">
        <p14:creationId xmlns:p14="http://schemas.microsoft.com/office/powerpoint/2010/main" val="158132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C870ECB0-1033-C444-B6F7-744872554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D6EC5D-D7CF-5248-8420-7489F5174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2133600"/>
            <a:ext cx="8229600" cy="3435350"/>
          </a:xfrm>
        </p:spPr>
      </p:pic>
      <p:sp>
        <p:nvSpPr>
          <p:cNvPr id="18435" name="TextBox 4">
            <a:extLst>
              <a:ext uri="{FF2B5EF4-FFF2-40B4-BE49-F238E27FC236}">
                <a16:creationId xmlns:a16="http://schemas.microsoft.com/office/drawing/2014/main" id="{4605ACCE-25D7-FF40-9D66-16A7892C1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4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内部结构图</a:t>
            </a:r>
          </a:p>
        </p:txBody>
      </p:sp>
    </p:spTree>
    <p:extLst>
      <p:ext uri="{BB962C8B-B14F-4D97-AF65-F5344CB8AC3E}">
        <p14:creationId xmlns:p14="http://schemas.microsoft.com/office/powerpoint/2010/main" val="261633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CCBDF756-A6E5-1C44-A5C3-4F9EA277E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620C3-E38A-E041-BDEE-2DE73B3B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      根据时钟极性</a:t>
            </a:r>
            <a:r>
              <a:rPr lang="en-US" altLang="zh-CN"/>
              <a:t>(CPOL)</a:t>
            </a:r>
            <a:r>
              <a:rPr lang="zh-CN" altLang="en-US"/>
              <a:t>及相位</a:t>
            </a:r>
            <a:r>
              <a:rPr lang="en-US" altLang="zh-CN"/>
              <a:t>(CPHA)</a:t>
            </a:r>
            <a:r>
              <a:rPr lang="zh-CN" altLang="en-US"/>
              <a:t>不同可以组合成</a:t>
            </a:r>
            <a:r>
              <a:rPr lang="en-US" altLang="zh-CN"/>
              <a:t>4</a:t>
            </a:r>
            <a:r>
              <a:rPr lang="zh-CN" altLang="en-US"/>
              <a:t>种工作模式：</a:t>
            </a:r>
            <a:r>
              <a:rPr lang="en-US" altLang="zh-CN"/>
              <a:t>SPI0</a:t>
            </a:r>
            <a:r>
              <a:rPr lang="zh-CN" altLang="en-US"/>
              <a:t>，</a:t>
            </a:r>
            <a:r>
              <a:rPr lang="en-US" altLang="zh-CN"/>
              <a:t>SPI1</a:t>
            </a:r>
            <a:r>
              <a:rPr lang="zh-CN" altLang="en-US"/>
              <a:t>，</a:t>
            </a:r>
            <a:r>
              <a:rPr lang="en-US" altLang="zh-CN"/>
              <a:t>SP2</a:t>
            </a:r>
            <a:r>
              <a:rPr lang="zh-CN" altLang="en-US"/>
              <a:t>，</a:t>
            </a:r>
            <a:r>
              <a:rPr lang="en-US" altLang="zh-CN"/>
              <a:t>SP3.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1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SPI0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2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SPI1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CPOL=0,CPHA=1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3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SPI2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4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SPI3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CPOL=1,CPHA=1</a:t>
            </a:r>
          </a:p>
          <a:p>
            <a:pPr>
              <a:buFont typeface="Arial" panose="020B0604020202020204" pitchFamily="34" charset="0"/>
              <a:buNone/>
            </a:pPr>
            <a:endParaRPr lang="en-US" altLang="zh-CN"/>
          </a:p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87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49E28283-C48D-2D4A-9605-65D01E42C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0482" name="内容占位符 2">
            <a:extLst>
              <a:ext uri="{FF2B5EF4-FFF2-40B4-BE49-F238E27FC236}">
                <a16:creationId xmlns:a16="http://schemas.microsoft.com/office/drawing/2014/main" id="{57444929-9D54-9F41-8E56-AA41C4288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405063"/>
          </a:xfrm>
        </p:spPr>
        <p:txBody>
          <a:bodyPr/>
          <a:lstStyle/>
          <a:p>
            <a:r>
              <a:rPr lang="zh-CN" altLang="en-US"/>
              <a:t>时钟极性</a:t>
            </a:r>
            <a:r>
              <a:rPr lang="en-US" altLang="zh-CN"/>
              <a:t>(CPOL)</a:t>
            </a:r>
            <a:r>
              <a:rPr lang="zh-CN" altLang="en-US"/>
              <a:t>定义了时钟空闲状态电平，对传输协议没有重大影响。</a:t>
            </a:r>
            <a:endParaRPr lang="en-US" altLang="zh-CN"/>
          </a:p>
          <a:p>
            <a:r>
              <a:rPr lang="en-US" altLang="zh-CN"/>
              <a:t>CPOL=0</a:t>
            </a:r>
            <a:r>
              <a:rPr lang="zh-CN" altLang="en-US"/>
              <a:t>：时钟空闲状态为低电平。</a:t>
            </a:r>
            <a:endParaRPr lang="en-US" altLang="zh-CN"/>
          </a:p>
          <a:p>
            <a:r>
              <a:rPr lang="en-US" altLang="zh-CN"/>
              <a:t>CPOL=1</a:t>
            </a:r>
            <a:r>
              <a:rPr lang="zh-CN" altLang="en-US"/>
              <a:t>：时钟空闲状态为高电平。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8761CEEB-DA24-D64C-83EC-1B83A2CA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35280" r="46451" b="49600"/>
          <a:stretch>
            <a:fillRect/>
          </a:stretch>
        </p:blipFill>
        <p:spPr bwMode="auto">
          <a:xfrm>
            <a:off x="3000376" y="4076700"/>
            <a:ext cx="56880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13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BBB9DF52-7DBF-F442-A222-FE043FD17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DEAC8337-2722-DB43-85FC-F2EAB6A2FD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时钟相位</a:t>
            </a:r>
            <a:r>
              <a:rPr lang="en-US" altLang="zh-CN"/>
              <a:t>(CPHA)</a:t>
            </a:r>
            <a:r>
              <a:rPr lang="zh-CN" altLang="en-US"/>
              <a:t>定义数据的采样时间。</a:t>
            </a:r>
            <a:endParaRPr lang="en-US" altLang="zh-CN"/>
          </a:p>
          <a:p>
            <a:r>
              <a:rPr lang="en-US" altLang="zh-CN"/>
              <a:t>CPHA=0</a:t>
            </a:r>
            <a:r>
              <a:rPr lang="zh-CN" altLang="en-US"/>
              <a:t>：在时钟的第一个跳变沿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r>
              <a:rPr lang="en-US" altLang="zh-CN"/>
              <a:t>CPHA=1</a:t>
            </a:r>
            <a:r>
              <a:rPr lang="zh-CN" altLang="en-US"/>
              <a:t>：在时钟的第二个跳变沿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5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FA585F99-A6FA-F846-BB1A-276EA4CA3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2530" name="Picture 3">
            <a:extLst>
              <a:ext uri="{FF2B5EF4-FFF2-40B4-BE49-F238E27FC236}">
                <a16:creationId xmlns:a16="http://schemas.microsoft.com/office/drawing/2014/main" id="{DA8332FC-7729-9A46-906F-3D00926B6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557339"/>
            <a:ext cx="7253288" cy="3476625"/>
          </a:xfrm>
        </p:spPr>
      </p:pic>
    </p:spTree>
    <p:extLst>
      <p:ext uri="{BB962C8B-B14F-4D97-AF65-F5344CB8AC3E}">
        <p14:creationId xmlns:p14="http://schemas.microsoft.com/office/powerpoint/2010/main" val="3180021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677704B4-EC41-5E42-82C6-7BD7BBE52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61F726D-5D72-A145-8239-5052A0F3BD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13" y="1557339"/>
            <a:ext cx="7770812" cy="3495675"/>
          </a:xfrm>
        </p:spPr>
      </p:pic>
    </p:spTree>
    <p:extLst>
      <p:ext uri="{BB962C8B-B14F-4D97-AF65-F5344CB8AC3E}">
        <p14:creationId xmlns:p14="http://schemas.microsoft.com/office/powerpoint/2010/main" val="408622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xfrm>
            <a:off x="2160588" y="412750"/>
            <a:ext cx="8229600" cy="857250"/>
          </a:xfrm>
        </p:spPr>
        <p:txBody>
          <a:bodyPr wrap="square" lIns="68580" tIns="34290" rIns="68580" bIns="34290" anchor="ctr" anchorCtr="1"/>
          <a:lstStyle/>
          <a:p>
            <a:r>
              <a:rPr lang="zh-CN" altLang="zh-CN" dirty="0"/>
              <a:t>硬件</a:t>
            </a:r>
            <a:r>
              <a:rPr lang="zh-CN" altLang="en-US" dirty="0"/>
              <a:t>接口</a:t>
            </a: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806823" y="1903786"/>
            <a:ext cx="10784541" cy="4357687"/>
          </a:xfrm>
        </p:spPr>
        <p:txBody>
          <a:bodyPr wrap="square" lIns="68580" tIns="34290" rIns="68580" bIns="34290" anchor="t">
            <a:normAutofit fontScale="92500" lnSpcReduction="10000"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接口用于两个器件之间数据传输，绝大部分的传输方法都可视为高低电平变化，不同的协议只是规定了变化的方式而已。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常见接口：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1.RS232/RS485/TTL</a:t>
            </a:r>
            <a:r>
              <a:rPr lang="zh-CN" altLang="en-US" dirty="0"/>
              <a:t>（串口）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2.SPI</a:t>
            </a:r>
          </a:p>
          <a:p>
            <a:pPr marL="0" indent="0">
              <a:buNone/>
            </a:pPr>
            <a:r>
              <a:rPr lang="en-US" altLang="zh-CN" dirty="0"/>
              <a:t>3.IIC</a:t>
            </a:r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ADC/GPIO</a:t>
            </a:r>
          </a:p>
          <a:p>
            <a:pPr marL="0" indent="0">
              <a:buNone/>
            </a:pPr>
            <a:r>
              <a:rPr lang="zh-CN" altLang="en-US" dirty="0"/>
              <a:t>5其他(如韦根26)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6RMII</a:t>
            </a:r>
            <a:endParaRPr lang="zh-CN" altLang="en-US" dirty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3</a:t>
            </a:fld>
            <a:endParaRPr lang="en-US" altLang="zh-CN" sz="90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FF583746-81E3-314F-88FF-35B52366D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AFBCC86-FB35-F743-95AC-84FDD333F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1700214"/>
            <a:ext cx="7678737" cy="3487737"/>
          </a:xfrm>
        </p:spPr>
      </p:pic>
    </p:spTree>
    <p:extLst>
      <p:ext uri="{BB962C8B-B14F-4D97-AF65-F5344CB8AC3E}">
        <p14:creationId xmlns:p14="http://schemas.microsoft.com/office/powerpoint/2010/main" val="120969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CA981DED-73D1-2845-BD6D-58851CD51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传输模式对比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B0D9DD7-B838-AC4D-8599-50794E16B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7954" r="7523" b="6131"/>
          <a:stretch>
            <a:fillRect/>
          </a:stretch>
        </p:blipFill>
        <p:spPr>
          <a:xfrm>
            <a:off x="2135189" y="1341439"/>
            <a:ext cx="8080375" cy="4967287"/>
          </a:xfrm>
        </p:spPr>
      </p:pic>
    </p:spTree>
    <p:extLst>
      <p:ext uri="{BB962C8B-B14F-4D97-AF65-F5344CB8AC3E}">
        <p14:creationId xmlns:p14="http://schemas.microsoft.com/office/powerpoint/2010/main" val="1478667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1B79EBAC-2E17-D145-8EE5-D0A1C6E20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时序分析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1619318-0D02-994E-A2BB-D74C82243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6542" r="8237" b="29364"/>
          <a:stretch>
            <a:fillRect/>
          </a:stretch>
        </p:blipFill>
        <p:spPr>
          <a:xfrm>
            <a:off x="1703388" y="1557339"/>
            <a:ext cx="8856662" cy="3671887"/>
          </a:xfrm>
        </p:spPr>
      </p:pic>
    </p:spTree>
    <p:extLst>
      <p:ext uri="{BB962C8B-B14F-4D97-AF65-F5344CB8AC3E}">
        <p14:creationId xmlns:p14="http://schemas.microsoft.com/office/powerpoint/2010/main" val="114569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F296635-003D-B949-A878-462ADA086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CDA548B1-ACDB-FB44-88EA-4803B768D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优点：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）接口简单，利于硬件设计与实现。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）时钟速度快，且没有系统开销。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）相对抗干扰能力强，传输稳定。</a:t>
            </a:r>
          </a:p>
        </p:txBody>
      </p:sp>
    </p:spTree>
    <p:extLst>
      <p:ext uri="{BB962C8B-B14F-4D97-AF65-F5344CB8AC3E}">
        <p14:creationId xmlns:p14="http://schemas.microsoft.com/office/powerpoint/2010/main" val="197910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3CA51CDB-BF84-6248-B6CC-1D4FEB16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4701373C-2B07-A34C-BFA9-E9E30E109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缺点：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）缺乏流控制机制，无论主器件还是从器件均不对消息进行确认，主器件无法知道从器件是否繁忙。因此，需要软件弥补，增加了软件开发工作量。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）没有多主器件协议，必须采用很复杂的软件和外部逻辑来实现多主器件架构。</a:t>
            </a:r>
          </a:p>
        </p:txBody>
      </p:sp>
    </p:spTree>
    <p:extLst>
      <p:ext uri="{BB962C8B-B14F-4D97-AF65-F5344CB8AC3E}">
        <p14:creationId xmlns:p14="http://schemas.microsoft.com/office/powerpoint/2010/main" val="41554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>
            <a:extLst>
              <a:ext uri="{FF2B5EF4-FFF2-40B4-BE49-F238E27FC236}">
                <a16:creationId xmlns:a16="http://schemas.microsoft.com/office/drawing/2014/main" id="{74A374C6-3D24-ED45-91BE-ECCD04725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总线介绍</a:t>
            </a: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C7C17BE9-086D-8646-A27E-CC48D58F58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接口是</a:t>
            </a:r>
            <a:r>
              <a:rPr lang="en-US" altLang="zh-CN"/>
              <a:t>Motorola</a:t>
            </a:r>
            <a:r>
              <a:rPr lang="zh-CN" altLang="en-US"/>
              <a:t>首先提出的全双工三线同步串行外围接口，采用主从模式架构，支持多从设备应用，一般只支持单主设备。</a:t>
            </a:r>
            <a:endParaRPr lang="en-US" altLang="zh-CN"/>
          </a:p>
          <a:p>
            <a:r>
              <a:rPr lang="zh-CN" altLang="en-US"/>
              <a:t>时钟由主设备控制，数据在时钟脉冲下按位传输，高位在前。</a:t>
            </a:r>
            <a:endParaRPr lang="en-US" altLang="zh-CN"/>
          </a:p>
          <a:p>
            <a:r>
              <a:rPr lang="zh-CN" altLang="en-US"/>
              <a:t>目前应用中的数据速率可达几</a:t>
            </a:r>
            <a:r>
              <a:rPr lang="en-US" altLang="zh-CN"/>
              <a:t>Mbps.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1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6B56B0D0-7CB5-0A43-B032-94A81BB285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19574-9F40-5841-B286-139130C8F317}"/>
              </a:ext>
            </a:extLst>
          </p:cNvPr>
          <p:cNvSpPr txBox="1"/>
          <p:nvPr/>
        </p:nvSpPr>
        <p:spPr>
          <a:xfrm>
            <a:off x="1847851" y="1484314"/>
            <a:ext cx="7993063" cy="29543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SPI</a:t>
            </a:r>
            <a:r>
              <a:rPr lang="zh-CN" altLang="en-US" sz="2400"/>
              <a:t>在一般应用中有</a:t>
            </a:r>
            <a:r>
              <a:rPr lang="en-US" altLang="zh-CN" sz="2400"/>
              <a:t>4</a:t>
            </a:r>
            <a:r>
              <a:rPr lang="zh-CN" altLang="en-US" sz="2400"/>
              <a:t>根信号线：</a:t>
            </a:r>
            <a:r>
              <a:rPr lang="en-US" altLang="zh-CN" sz="2400"/>
              <a:t>MOSI, MISO, SCK, SS</a:t>
            </a:r>
            <a:r>
              <a:rPr lang="zh-CN" altLang="en-US" sz="2400"/>
              <a:t>。</a:t>
            </a:r>
            <a:endParaRPr lang="en-US" altLang="zh-CN" sz="2400"/>
          </a:p>
          <a:p>
            <a:endParaRPr lang="en-US" altLang="zh-CN"/>
          </a:p>
          <a:p>
            <a:pPr lvl="3"/>
            <a:r>
              <a:rPr lang="en-US" altLang="zh-CN" sz="2400"/>
              <a:t> </a:t>
            </a:r>
            <a:r>
              <a:rPr lang="en-US" altLang="zh-CN" sz="2400">
                <a:solidFill>
                  <a:srgbClr val="376092"/>
                </a:solidFill>
              </a:rPr>
              <a:t>MOSI:</a:t>
            </a:r>
            <a:r>
              <a:rPr lang="zh-CN" altLang="en-US" sz="2400">
                <a:solidFill>
                  <a:srgbClr val="376092"/>
                </a:solidFill>
              </a:rPr>
              <a:t>主器件数据输出，从器件数据输入。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MISO:</a:t>
            </a:r>
            <a:r>
              <a:rPr lang="zh-CN" altLang="en-US" sz="2400">
                <a:solidFill>
                  <a:srgbClr val="376092"/>
                </a:solidFill>
              </a:rPr>
              <a:t>主器件数据输入，从器件数据输出。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SCK: </a:t>
            </a:r>
            <a:r>
              <a:rPr lang="zh-CN" altLang="en-US" sz="2400">
                <a:solidFill>
                  <a:srgbClr val="376092"/>
                </a:solidFill>
              </a:rPr>
              <a:t>时钟信号，由主设备控制发出。</a:t>
            </a:r>
            <a:endParaRPr lang="en-US" altLang="zh-CN" sz="2400">
              <a:solidFill>
                <a:srgbClr val="376092"/>
              </a:solidFill>
            </a:endParaRPr>
          </a:p>
          <a:p>
            <a:pPr lvl="3"/>
            <a:r>
              <a:rPr lang="en-US" altLang="zh-CN" sz="2400">
                <a:solidFill>
                  <a:srgbClr val="376092"/>
                </a:solidFill>
              </a:rPr>
              <a:t> /SS:  </a:t>
            </a:r>
            <a:r>
              <a:rPr lang="zh-CN" altLang="en-US" sz="2400">
                <a:solidFill>
                  <a:srgbClr val="376092"/>
                </a:solidFill>
              </a:rPr>
              <a:t>从设备选择信号，由主设备控制。</a:t>
            </a:r>
            <a:endParaRPr lang="en-US" altLang="zh-CN" sz="2400">
              <a:solidFill>
                <a:srgbClr val="376092"/>
              </a:solidFill>
            </a:endParaRPr>
          </a:p>
          <a:p>
            <a:pPr lvl="4"/>
            <a:r>
              <a:rPr lang="en-US" altLang="zh-CN" sz="2400">
                <a:solidFill>
                  <a:srgbClr val="376092"/>
                </a:solidFill>
              </a:rPr>
              <a:t>          </a:t>
            </a:r>
            <a:r>
              <a:rPr lang="zh-CN" altLang="en-US" sz="2400">
                <a:solidFill>
                  <a:srgbClr val="376092"/>
                </a:solidFill>
              </a:rPr>
              <a:t>根据此信号可以决定能连接到总线上从设备的数量。</a:t>
            </a:r>
          </a:p>
        </p:txBody>
      </p:sp>
    </p:spTree>
    <p:extLst>
      <p:ext uri="{BB962C8B-B14F-4D97-AF65-F5344CB8AC3E}">
        <p14:creationId xmlns:p14="http://schemas.microsoft.com/office/powerpoint/2010/main" val="321692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>
            <a:extLst>
              <a:ext uri="{FF2B5EF4-FFF2-40B4-BE49-F238E27FC236}">
                <a16:creationId xmlns:a16="http://schemas.microsoft.com/office/drawing/2014/main" id="{C870ECB0-1033-C444-B6F7-744872554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</a:t>
            </a:r>
            <a:r>
              <a:rPr lang="zh-CN" altLang="en-US"/>
              <a:t>总线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D6EC5D-D7CF-5248-8420-7489F5174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2133600"/>
            <a:ext cx="8229600" cy="3435350"/>
          </a:xfrm>
        </p:spPr>
      </p:pic>
      <p:sp>
        <p:nvSpPr>
          <p:cNvPr id="18435" name="TextBox 4">
            <a:extLst>
              <a:ext uri="{FF2B5EF4-FFF2-40B4-BE49-F238E27FC236}">
                <a16:creationId xmlns:a16="http://schemas.microsoft.com/office/drawing/2014/main" id="{4605ACCE-25D7-FF40-9D66-16A7892C1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4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内部结构图</a:t>
            </a:r>
          </a:p>
        </p:txBody>
      </p:sp>
    </p:spTree>
    <p:extLst>
      <p:ext uri="{BB962C8B-B14F-4D97-AF65-F5344CB8AC3E}">
        <p14:creationId xmlns:p14="http://schemas.microsoft.com/office/powerpoint/2010/main" val="2099492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CCBDF756-A6E5-1C44-A5C3-4F9EA277E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620C3-E38A-E041-BDEE-2DE73B3B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      根据时钟极性</a:t>
            </a:r>
            <a:r>
              <a:rPr lang="en-US" altLang="zh-CN"/>
              <a:t>(CPOL)</a:t>
            </a:r>
            <a:r>
              <a:rPr lang="zh-CN" altLang="en-US"/>
              <a:t>及相位</a:t>
            </a:r>
            <a:r>
              <a:rPr lang="en-US" altLang="zh-CN"/>
              <a:t>(CPHA)</a:t>
            </a:r>
            <a:r>
              <a:rPr lang="zh-CN" altLang="en-US"/>
              <a:t>不同可以组合成</a:t>
            </a:r>
            <a:r>
              <a:rPr lang="en-US" altLang="zh-CN"/>
              <a:t>4</a:t>
            </a:r>
            <a:r>
              <a:rPr lang="zh-CN" altLang="en-US"/>
              <a:t>种工作模式：</a:t>
            </a:r>
            <a:r>
              <a:rPr lang="en-US" altLang="zh-CN"/>
              <a:t>SPI0</a:t>
            </a:r>
            <a:r>
              <a:rPr lang="zh-CN" altLang="en-US"/>
              <a:t>，</a:t>
            </a:r>
            <a:r>
              <a:rPr lang="en-US" altLang="zh-CN"/>
              <a:t>SPI1</a:t>
            </a:r>
            <a:r>
              <a:rPr lang="zh-CN" altLang="en-US"/>
              <a:t>，</a:t>
            </a:r>
            <a:r>
              <a:rPr lang="en-US" altLang="zh-CN"/>
              <a:t>SP2</a:t>
            </a:r>
            <a:r>
              <a:rPr lang="zh-CN" altLang="en-US"/>
              <a:t>，</a:t>
            </a:r>
            <a:r>
              <a:rPr lang="en-US" altLang="zh-CN"/>
              <a:t>SP3.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1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SPI0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2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SPI1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CPOL=0,CPHA=1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3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SPI2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CPOL=1,CPHA=0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31859C"/>
                </a:solidFill>
              </a:rPr>
              <a:t>（</a:t>
            </a:r>
            <a:r>
              <a:rPr lang="en-US" altLang="zh-CN">
                <a:solidFill>
                  <a:srgbClr val="31859C"/>
                </a:solidFill>
              </a:rPr>
              <a:t>4</a:t>
            </a:r>
            <a:r>
              <a:rPr lang="zh-CN" altLang="en-US">
                <a:solidFill>
                  <a:srgbClr val="31859C"/>
                </a:solidFill>
              </a:rPr>
              <a:t>）</a:t>
            </a:r>
            <a:r>
              <a:rPr lang="en-US" altLang="zh-CN">
                <a:solidFill>
                  <a:srgbClr val="31859C"/>
                </a:solidFill>
              </a:rPr>
              <a:t>SPI3</a:t>
            </a:r>
            <a:r>
              <a:rPr lang="zh-CN" altLang="en-US">
                <a:solidFill>
                  <a:srgbClr val="31859C"/>
                </a:solidFill>
              </a:rPr>
              <a:t>：</a:t>
            </a:r>
            <a:r>
              <a:rPr lang="en-US" altLang="zh-CN">
                <a:solidFill>
                  <a:srgbClr val="31859C"/>
                </a:solidFill>
              </a:rPr>
              <a:t>CPOL=1,CPHA=1</a:t>
            </a:r>
          </a:p>
          <a:p>
            <a:pPr>
              <a:buFont typeface="Arial" panose="020B0604020202020204" pitchFamily="34" charset="0"/>
              <a:buNone/>
            </a:pPr>
            <a:endParaRPr lang="en-US" altLang="zh-CN"/>
          </a:p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8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49E28283-C48D-2D4A-9605-65D01E42C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0482" name="内容占位符 2">
            <a:extLst>
              <a:ext uri="{FF2B5EF4-FFF2-40B4-BE49-F238E27FC236}">
                <a16:creationId xmlns:a16="http://schemas.microsoft.com/office/drawing/2014/main" id="{57444929-9D54-9F41-8E56-AA41C42889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405063"/>
          </a:xfrm>
        </p:spPr>
        <p:txBody>
          <a:bodyPr/>
          <a:lstStyle/>
          <a:p>
            <a:r>
              <a:rPr lang="zh-CN" altLang="en-US"/>
              <a:t>时钟极性</a:t>
            </a:r>
            <a:r>
              <a:rPr lang="en-US" altLang="zh-CN"/>
              <a:t>(CPOL)</a:t>
            </a:r>
            <a:r>
              <a:rPr lang="zh-CN" altLang="en-US"/>
              <a:t>定义了时钟空闲状态电平，对传输协议没有重大影响。</a:t>
            </a:r>
            <a:endParaRPr lang="en-US" altLang="zh-CN"/>
          </a:p>
          <a:p>
            <a:r>
              <a:rPr lang="en-US" altLang="zh-CN"/>
              <a:t>CPOL=0</a:t>
            </a:r>
            <a:r>
              <a:rPr lang="zh-CN" altLang="en-US"/>
              <a:t>：时钟空闲状态为低电平。</a:t>
            </a:r>
            <a:endParaRPr lang="en-US" altLang="zh-CN"/>
          </a:p>
          <a:p>
            <a:r>
              <a:rPr lang="en-US" altLang="zh-CN"/>
              <a:t>CPOL=1</a:t>
            </a:r>
            <a:r>
              <a:rPr lang="zh-CN" altLang="en-US"/>
              <a:t>：时钟空闲状态为高电平。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8761CEEB-DA24-D64C-83EC-1B83A2CA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35280" r="46451" b="49600"/>
          <a:stretch>
            <a:fillRect/>
          </a:stretch>
        </p:blipFill>
        <p:spPr bwMode="auto">
          <a:xfrm>
            <a:off x="3000376" y="4076700"/>
            <a:ext cx="56880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8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RS232/RS485/TTL</a:t>
            </a:r>
            <a:endParaRPr lang="zh-CN" altLang="en-US" dirty="0"/>
          </a:p>
        </p:txBody>
      </p:sp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1008529" y="1733550"/>
            <a:ext cx="5373221" cy="3779838"/>
          </a:xfrm>
        </p:spPr>
        <p:txBody>
          <a:bodyPr wrap="square" lIns="68580" tIns="34290" rIns="68580" bIns="34290" anchor="t">
            <a:noAutofit/>
          </a:bodyPr>
          <a:lstStyle/>
          <a:p>
            <a:pPr marL="0" indent="0">
              <a:buNone/>
            </a:pPr>
            <a:r>
              <a:rPr lang="zh-CN" altLang="en-US" sz="1800" dirty="0"/>
              <a:t>标准</a:t>
            </a:r>
            <a:r>
              <a:rPr lang="en-US" altLang="zh-CN" sz="1800" dirty="0"/>
              <a:t>RS232</a:t>
            </a:r>
            <a:r>
              <a:rPr lang="zh-CN" altLang="en-US" sz="1800" dirty="0"/>
              <a:t>接口为</a:t>
            </a:r>
            <a:r>
              <a:rPr lang="en-US" altLang="zh-CN" sz="1800" dirty="0"/>
              <a:t>9</a:t>
            </a:r>
            <a:r>
              <a:rPr lang="zh-CN" altLang="en-US" sz="1800" dirty="0"/>
              <a:t>针，绝大部分情况只用到</a:t>
            </a:r>
            <a:r>
              <a:rPr lang="en-US" altLang="zh-CN" sz="1800" dirty="0"/>
              <a:t>3</a:t>
            </a:r>
            <a:r>
              <a:rPr lang="zh-CN" altLang="en-US" sz="1800" dirty="0"/>
              <a:t>针（</a:t>
            </a:r>
            <a:r>
              <a:rPr lang="en-US" altLang="zh-CN" sz="1800" dirty="0"/>
              <a:t>Tx</a:t>
            </a:r>
            <a:r>
              <a:rPr lang="zh-CN" altLang="en-US" sz="1800" dirty="0"/>
              <a:t>发送，</a:t>
            </a:r>
            <a:r>
              <a:rPr lang="en-US" altLang="zh-CN" sz="1800" dirty="0"/>
              <a:t>Rx</a:t>
            </a:r>
            <a:r>
              <a:rPr lang="zh-CN" altLang="en-US" sz="1800" dirty="0"/>
              <a:t>接收，</a:t>
            </a:r>
            <a:r>
              <a:rPr lang="en-US" altLang="zh-CN" sz="1800" dirty="0"/>
              <a:t>GND</a:t>
            </a:r>
            <a:r>
              <a:rPr lang="zh-CN" altLang="en-US" sz="1800" dirty="0"/>
              <a:t>地）。逻辑电平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-3~-15V</a:t>
            </a:r>
            <a:r>
              <a:rPr lang="zh-CN" altLang="en-US" sz="1800" dirty="0"/>
              <a:t>，逻辑电平</a:t>
            </a:r>
            <a:r>
              <a:rPr lang="en-US" altLang="zh-CN" sz="1800" dirty="0"/>
              <a:t>0:3-15V</a:t>
            </a:r>
            <a:r>
              <a:rPr lang="zh-CN" altLang="en-US" sz="1800" dirty="0"/>
              <a:t>。</a:t>
            </a:r>
            <a:r>
              <a:rPr lang="en-US" altLang="zh-CN" sz="1800" dirty="0"/>
              <a:t>RS232</a:t>
            </a:r>
            <a:r>
              <a:rPr lang="zh-CN" altLang="en-US" sz="1800" dirty="0"/>
              <a:t>一般在电脑上。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RS485</a:t>
            </a:r>
            <a:r>
              <a:rPr lang="zh-CN" altLang="en-US" sz="1800" dirty="0"/>
              <a:t>可认为是差分传输的</a:t>
            </a:r>
            <a:r>
              <a:rPr lang="en-US" altLang="zh-CN" sz="1800" dirty="0"/>
              <a:t>RS232</a:t>
            </a:r>
            <a:r>
              <a:rPr lang="zh-CN" altLang="en-US" sz="1800" dirty="0"/>
              <a:t>，可长距离输送信号。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TTL</a:t>
            </a:r>
            <a:r>
              <a:rPr lang="zh-CN" altLang="en-US" sz="1800" dirty="0"/>
              <a:t>（可认为是</a:t>
            </a:r>
            <a:r>
              <a:rPr lang="en-US" altLang="zh-CN" sz="1800" dirty="0"/>
              <a:t>RS232</a:t>
            </a:r>
            <a:r>
              <a:rPr lang="zh-CN" altLang="en-US" sz="1800" dirty="0"/>
              <a:t>的单片机版）：逻辑电平</a:t>
            </a:r>
            <a:r>
              <a:rPr lang="en-US" altLang="zh-CN" sz="1800" dirty="0"/>
              <a:t>1:3.3V</a:t>
            </a:r>
            <a:r>
              <a:rPr lang="zh-CN" altLang="en-US" sz="1800" dirty="0"/>
              <a:t>或者</a:t>
            </a:r>
            <a:r>
              <a:rPr lang="en-US" altLang="zh-CN" sz="1800" dirty="0"/>
              <a:t>5V</a:t>
            </a:r>
            <a:r>
              <a:rPr lang="zh-CN" altLang="en-US" sz="1800" dirty="0"/>
              <a:t>，逻辑电平</a:t>
            </a:r>
            <a:r>
              <a:rPr lang="en-US" altLang="zh-CN" sz="1800" dirty="0"/>
              <a:t>0:0V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RS232</a:t>
            </a:r>
            <a:r>
              <a:rPr lang="zh-CN" altLang="en-US" sz="1800" dirty="0"/>
              <a:t>和</a:t>
            </a:r>
            <a:r>
              <a:rPr lang="en-US" altLang="zh-CN" sz="1800" dirty="0"/>
              <a:t>TTL</a:t>
            </a:r>
            <a:r>
              <a:rPr lang="zh-CN" altLang="en-US" sz="1800" dirty="0"/>
              <a:t>通信，需要电平转换芯片，</a:t>
            </a:r>
            <a:r>
              <a:rPr lang="en-US" altLang="zh-CN" sz="1800" dirty="0"/>
              <a:t>Max232</a:t>
            </a:r>
            <a:r>
              <a:rPr lang="zh-CN" altLang="en-US" sz="1800" dirty="0"/>
              <a:t>（</a:t>
            </a:r>
            <a:r>
              <a:rPr lang="en-US" altLang="zh-CN" sz="1800" dirty="0"/>
              <a:t>5V</a:t>
            </a:r>
            <a:r>
              <a:rPr lang="zh-CN" altLang="en-US" sz="1800" dirty="0"/>
              <a:t>），</a:t>
            </a:r>
            <a:r>
              <a:rPr lang="en-US" altLang="zh-CN" sz="1800" dirty="0"/>
              <a:t>Max3232</a:t>
            </a:r>
            <a:r>
              <a:rPr lang="zh-CN" altLang="en-US" sz="1800" dirty="0"/>
              <a:t>（</a:t>
            </a:r>
            <a:r>
              <a:rPr lang="en-US" altLang="zh-CN" sz="1800" dirty="0"/>
              <a:t>3.3V</a:t>
            </a:r>
            <a:r>
              <a:rPr lang="zh-CN" altLang="en-US" sz="1800" dirty="0"/>
              <a:t>）</a:t>
            </a:r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4</a:t>
            </a:fld>
            <a:endParaRPr lang="en-US" altLang="zh-CN" sz="900" dirty="0">
              <a:latin typeface="Garamond" pitchFamily="18" charset="0"/>
            </a:endParaRPr>
          </a:p>
        </p:txBody>
      </p:sp>
      <p:pic>
        <p:nvPicPr>
          <p:cNvPr id="74756" name="Picture 2"/>
          <p:cNvPicPr>
            <a:picLocks noChangeAspect="1"/>
          </p:cNvPicPr>
          <p:nvPr/>
        </p:nvPicPr>
        <p:blipFill>
          <a:blip r:embed="rId2"/>
          <a:srcRect t="10489" r="13507"/>
          <a:stretch>
            <a:fillRect/>
          </a:stretch>
        </p:blipFill>
        <p:spPr>
          <a:xfrm>
            <a:off x="6591300" y="2012950"/>
            <a:ext cx="3089275" cy="354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BBB9DF52-7DBF-F442-A222-FE043FD17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DEAC8337-2722-DB43-85FC-F2EAB6A2FD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时钟相位</a:t>
            </a:r>
            <a:r>
              <a:rPr lang="en-US" altLang="zh-CN"/>
              <a:t>(CPHA)</a:t>
            </a:r>
            <a:r>
              <a:rPr lang="zh-CN" altLang="en-US"/>
              <a:t>定义数据的采样时间。</a:t>
            </a:r>
            <a:endParaRPr lang="en-US" altLang="zh-CN"/>
          </a:p>
          <a:p>
            <a:r>
              <a:rPr lang="en-US" altLang="zh-CN"/>
              <a:t>CPHA=0</a:t>
            </a:r>
            <a:r>
              <a:rPr lang="zh-CN" altLang="en-US"/>
              <a:t>：在时钟的第一个跳变沿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r>
              <a:rPr lang="en-US" altLang="zh-CN"/>
              <a:t>CPHA=1</a:t>
            </a:r>
            <a:r>
              <a:rPr lang="zh-CN" altLang="en-US"/>
              <a:t>：在时钟的第二个跳变沿</a:t>
            </a:r>
            <a:r>
              <a:rPr lang="en-US" altLang="zh-CN"/>
              <a:t>(</a:t>
            </a:r>
            <a:r>
              <a:rPr lang="zh-CN" altLang="en-US"/>
              <a:t>上升沿或下降沿</a:t>
            </a:r>
            <a:r>
              <a:rPr lang="en-US" altLang="zh-CN"/>
              <a:t>)</a:t>
            </a:r>
            <a:r>
              <a:rPr lang="zh-CN" altLang="en-US"/>
              <a:t>进行数据采样。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8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FA585F99-A6FA-F846-BB1A-276EA4CA3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2530" name="Picture 3">
            <a:extLst>
              <a:ext uri="{FF2B5EF4-FFF2-40B4-BE49-F238E27FC236}">
                <a16:creationId xmlns:a16="http://schemas.microsoft.com/office/drawing/2014/main" id="{DA8332FC-7729-9A46-906F-3D00926B6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557339"/>
            <a:ext cx="7253288" cy="3476625"/>
          </a:xfrm>
        </p:spPr>
      </p:pic>
    </p:spTree>
    <p:extLst>
      <p:ext uri="{BB962C8B-B14F-4D97-AF65-F5344CB8AC3E}">
        <p14:creationId xmlns:p14="http://schemas.microsoft.com/office/powerpoint/2010/main" val="1441026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677704B4-EC41-5E42-82C6-7BD7BBE52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61F726D-5D72-A145-8239-5052A0F3BD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2313" y="1557339"/>
            <a:ext cx="7770812" cy="3495675"/>
          </a:xfrm>
        </p:spPr>
      </p:pic>
    </p:spTree>
    <p:extLst>
      <p:ext uri="{BB962C8B-B14F-4D97-AF65-F5344CB8AC3E}">
        <p14:creationId xmlns:p14="http://schemas.microsoft.com/office/powerpoint/2010/main" val="30946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FF583746-81E3-314F-88FF-35B52366D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AFBCC86-FB35-F743-95AC-84FDD333F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1700214"/>
            <a:ext cx="7678737" cy="3487737"/>
          </a:xfrm>
        </p:spPr>
      </p:pic>
    </p:spTree>
    <p:extLst>
      <p:ext uri="{BB962C8B-B14F-4D97-AF65-F5344CB8AC3E}">
        <p14:creationId xmlns:p14="http://schemas.microsoft.com/office/powerpoint/2010/main" val="96892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CA981DED-73D1-2845-BD6D-58851CD51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传输模式对比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B0D9DD7-B838-AC4D-8599-50794E16B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7954" r="7523" b="6131"/>
          <a:stretch>
            <a:fillRect/>
          </a:stretch>
        </p:blipFill>
        <p:spPr>
          <a:xfrm>
            <a:off x="2135189" y="1341439"/>
            <a:ext cx="8080375" cy="4967287"/>
          </a:xfrm>
        </p:spPr>
      </p:pic>
    </p:spTree>
    <p:extLst>
      <p:ext uri="{BB962C8B-B14F-4D97-AF65-F5344CB8AC3E}">
        <p14:creationId xmlns:p14="http://schemas.microsoft.com/office/powerpoint/2010/main" val="404778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1B79EBAC-2E17-D145-8EE5-D0A1C6E20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时序分析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1619318-0D02-994E-A2BB-D74C82243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16542" r="8237" b="29364"/>
          <a:stretch>
            <a:fillRect/>
          </a:stretch>
        </p:blipFill>
        <p:spPr>
          <a:xfrm>
            <a:off x="1703388" y="1557339"/>
            <a:ext cx="8856662" cy="3671887"/>
          </a:xfrm>
        </p:spPr>
      </p:pic>
    </p:spTree>
    <p:extLst>
      <p:ext uri="{BB962C8B-B14F-4D97-AF65-F5344CB8AC3E}">
        <p14:creationId xmlns:p14="http://schemas.microsoft.com/office/powerpoint/2010/main" val="339437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F296635-003D-B949-A878-462ADA086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CDA548B1-ACDB-FB44-88EA-4803B768D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优点：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）接口简单，利于硬件设计与实现。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）时钟速度快，且没有系统开销。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）相对抗干扰能力强，传输稳定。</a:t>
            </a:r>
          </a:p>
        </p:txBody>
      </p:sp>
    </p:spTree>
    <p:extLst>
      <p:ext uri="{BB962C8B-B14F-4D97-AF65-F5344CB8AC3E}">
        <p14:creationId xmlns:p14="http://schemas.microsoft.com/office/powerpoint/2010/main" val="369370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3CA51CDB-BF84-6248-B6CC-1D4FEB160E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4701373C-2B07-A34C-BFA9-E9E30E109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/>
              <a:t> 缺点：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）缺乏流控制机制，无论主器件还是从器件均不对消息进行确认，主器件无法知道从器件是否繁忙。因此，需要软件弥补，增加了软件开发工作量。</a:t>
            </a:r>
            <a:endParaRPr lang="en-US" altLang="zh-CN"/>
          </a:p>
          <a:p>
            <a:pPr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）没有多主器件协议，必须采用很复杂的软件和外部逻辑来实现多主器件架构。</a:t>
            </a:r>
          </a:p>
        </p:txBody>
      </p:sp>
    </p:spTree>
    <p:extLst>
      <p:ext uri="{BB962C8B-B14F-4D97-AF65-F5344CB8AC3E}">
        <p14:creationId xmlns:p14="http://schemas.microsoft.com/office/powerpoint/2010/main" val="3905419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zh-CN"/>
              <a:t>韦根Wiegand接口</a:t>
            </a:r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963" y="2057400"/>
            <a:ext cx="3395662" cy="3394075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/>
              <a:t>Wiegand协议是国际上统一的标准，有很多格式，标准的26-bit 应该是最常用的格式。此外，还有34-bit 、37-bit 等格式</a:t>
            </a:r>
          </a:p>
          <a:p>
            <a:r>
              <a:rPr lang="zh-CN" altLang="en-US"/>
              <a:t>而标准26-bit 格式是一个开放式的格式，这就意味着任何人都可以购买某一特定格式的HID卡，并且这些特定格式的种类是公开可选的。26-Bit格式就是一个广泛使用的工业标准，并且对所有HID的用户开放。几乎所有的门禁控制系统都接受标准的26-Bit格式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wrap="square" lIns="68580" tIns="34290" rIns="68580" bIns="34290" anchor="ctr" anchorCtr="1"/>
          <a:lstStyle/>
          <a:p>
            <a:r>
              <a:rPr lang="en-US" altLang="zh-CN" dirty="0"/>
              <a:t>RS232/RS485/TTL</a:t>
            </a:r>
            <a:endParaRPr lang="zh-CN" altLang="en-US" dirty="0"/>
          </a:p>
        </p:txBody>
      </p:sp>
      <p:sp>
        <p:nvSpPr>
          <p:cNvPr id="75778" name="内容占位符 2"/>
          <p:cNvSpPr>
            <a:spLocks noGrp="1"/>
          </p:cNvSpPr>
          <p:nvPr>
            <p:ph idx="1"/>
          </p:nvPr>
        </p:nvSpPr>
        <p:spPr>
          <a:xfrm>
            <a:off x="470647" y="1733550"/>
            <a:ext cx="5796803" cy="3779838"/>
          </a:xfrm>
        </p:spPr>
        <p:txBody>
          <a:bodyPr wrap="square" lIns="68580" tIns="34290" rIns="68580" bIns="34290" anchor="t"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注：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图中的电容用无极性的电容就行，用</a:t>
            </a:r>
            <a:r>
              <a:rPr lang="en-US" altLang="zh-CN" sz="2400" dirty="0"/>
              <a:t>0.1UF</a:t>
            </a:r>
            <a:r>
              <a:rPr lang="zh-CN" altLang="en-US" sz="2400" dirty="0"/>
              <a:t>也行，用</a:t>
            </a:r>
            <a:r>
              <a:rPr lang="en-US" altLang="zh-CN" sz="2400" dirty="0"/>
              <a:t>10UF</a:t>
            </a:r>
            <a:r>
              <a:rPr lang="zh-CN" altLang="en-US" sz="2400" dirty="0"/>
              <a:t>好像也行，具体看</a:t>
            </a:r>
            <a:r>
              <a:rPr lang="en-US" altLang="zh-CN" sz="2400" dirty="0"/>
              <a:t>datasheet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单片机的</a:t>
            </a:r>
            <a:r>
              <a:rPr lang="zh-CN" altLang="en-US" sz="2400" dirty="0">
                <a:solidFill>
                  <a:srgbClr val="FF0000"/>
                </a:solidFill>
              </a:rPr>
              <a:t>发送口（</a:t>
            </a:r>
            <a:r>
              <a:rPr lang="en-US" altLang="zh-CN" sz="2400" dirty="0">
                <a:solidFill>
                  <a:srgbClr val="FF0000"/>
                </a:solidFill>
              </a:rPr>
              <a:t>Tx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接电脑的</a:t>
            </a:r>
            <a:r>
              <a:rPr lang="zh-CN" altLang="en-US" sz="2400" dirty="0">
                <a:solidFill>
                  <a:srgbClr val="FF0000"/>
                </a:solidFill>
              </a:rPr>
              <a:t>接收口（</a:t>
            </a:r>
            <a:r>
              <a:rPr lang="en-US" altLang="zh-CN" sz="2400" dirty="0">
                <a:solidFill>
                  <a:srgbClr val="FF0000"/>
                </a:solidFill>
              </a:rPr>
              <a:t>Rx</a:t>
            </a:r>
            <a:r>
              <a:rPr lang="zh-CN" altLang="en-US" sz="2400" dirty="0">
                <a:solidFill>
                  <a:srgbClr val="FF0000"/>
                </a:solidFill>
              </a:rPr>
              <a:t>），</a:t>
            </a:r>
            <a:r>
              <a:rPr lang="zh-CN" altLang="en-US" sz="2400" dirty="0"/>
              <a:t>接反会发热。</a:t>
            </a:r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 wrap="square" lIns="68580" tIns="34290" rIns="68580" bIns="34290" anchor="b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en-US" altLang="zh-CN" sz="900" dirty="0">
                <a:latin typeface="Garamond" pitchFamily="18" charset="0"/>
              </a:rPr>
              <a:t>5</a:t>
            </a:fld>
            <a:endParaRPr lang="en-US" altLang="zh-CN" sz="900" dirty="0">
              <a:latin typeface="Garamond" pitchFamily="18" charset="0"/>
            </a:endParaRPr>
          </a:p>
        </p:txBody>
      </p:sp>
      <p:pic>
        <p:nvPicPr>
          <p:cNvPr id="7578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943100"/>
            <a:ext cx="3078163" cy="3414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/>
              <a:t>Wiegand接口通常由3根线组成，它们是：数据0（Data0），数据1（Data1）和 Data return。这3条线负责传输Wiegand信号。D0，D1在没有数据输出时都保持+5V高电平。若输出为0，则D0拉低一段时间，若输出为1，则D1拉低一段时间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/>
          <p:cNvSpPr>
            <a:spLocks noGrp="1"/>
          </p:cNvSpPr>
          <p:nvPr>
            <p:ph type="title"/>
          </p:nvPr>
        </p:nvSpPr>
        <p:spPr>
          <a:xfrm>
            <a:off x="3017838" y="1376363"/>
            <a:ext cx="6172200" cy="369887"/>
          </a:xfrm>
        </p:spPr>
        <p:txBody>
          <a:bodyPr wrap="square" lIns="68580" tIns="34290" rIns="68580" bIns="34290" anchor="ctr">
            <a:normAutofit fontScale="90000"/>
          </a:bodyPr>
          <a:lstStyle/>
          <a:p>
            <a:r>
              <a:rPr lang="zh-CN" altLang="zh-CN" sz="3000" dirty="0"/>
              <a:t>软件接口　＝＝　</a:t>
            </a:r>
            <a:r>
              <a:rPr lang="zh-CN" altLang="en-US" sz="3000" dirty="0"/>
              <a:t>总线协议</a:t>
            </a:r>
          </a:p>
        </p:txBody>
      </p:sp>
      <p:sp>
        <p:nvSpPr>
          <p:cNvPr id="82946" name="TextBox 45"/>
          <p:cNvSpPr txBox="1"/>
          <p:nvPr/>
        </p:nvSpPr>
        <p:spPr>
          <a:xfrm>
            <a:off x="2441575" y="2259013"/>
            <a:ext cx="7002463" cy="1353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spcAft>
                <a:spcPts val="1200"/>
              </a:spcAft>
              <a:buChar char="-"/>
            </a:pP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工业上（如分布式测量系统、控制系统等）基于各种现场标准的变送器，采用了多种控制总线：如</a:t>
            </a:r>
            <a:r>
              <a:rPr lang="zh-CN" altLang="zh-CN" dirty="0">
                <a:latin typeface="Arial" panose="020B0604020202090204" pitchFamily="34" charset="0"/>
                <a:ea typeface="宋体" pitchFamily="2" charset="-122"/>
              </a:rPr>
              <a:t>ModBus 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CAN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Open、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LONWORKS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FROFIBUS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HATR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、</a:t>
            </a:r>
            <a:r>
              <a:rPr lang="en-US" altLang="zh-CN" dirty="0">
                <a:latin typeface="Arial" panose="020B0604020202090204" pitchFamily="34" charset="0"/>
                <a:ea typeface="宋体" pitchFamily="2" charset="-122"/>
              </a:rPr>
              <a:t>FF</a:t>
            </a: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等</a:t>
            </a:r>
          </a:p>
          <a:p>
            <a:pPr indent="0">
              <a:spcAft>
                <a:spcPts val="1200"/>
              </a:spcAft>
            </a:pPr>
            <a:r>
              <a:rPr lang="zh-CN" altLang="en-US" dirty="0">
                <a:latin typeface="Arial" panose="020B0604020202090204" pitchFamily="34" charset="0"/>
                <a:ea typeface="宋体" pitchFamily="2" charset="-122"/>
              </a:rPr>
              <a:t>。</a:t>
            </a:r>
            <a:endParaRPr lang="en-US" altLang="zh-CN" dirty="0"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54275" name="Rectangle 6"/>
          <p:cNvSpPr/>
          <p:nvPr/>
        </p:nvSpPr>
        <p:spPr>
          <a:xfrm>
            <a:off x="2667000" y="707708"/>
            <a:ext cx="309880" cy="29908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23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RS232</a:t>
            </a:r>
            <a:r>
              <a:rPr lang="zh-CN" altLang="en-US" dirty="0"/>
              <a:t>通信接口</a:t>
            </a:r>
          </a:p>
        </p:txBody>
      </p:sp>
      <p:sp>
        <p:nvSpPr>
          <p:cNvPr id="72706" name="Rectangle 2213"/>
          <p:cNvSpPr/>
          <p:nvPr/>
        </p:nvSpPr>
        <p:spPr>
          <a:xfrm>
            <a:off x="3846513" y="2525713"/>
            <a:ext cx="2114550" cy="228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7" name="Rectangle 2206"/>
          <p:cNvSpPr/>
          <p:nvPr/>
        </p:nvSpPr>
        <p:spPr>
          <a:xfrm>
            <a:off x="3846513" y="2754313"/>
            <a:ext cx="2114550" cy="3429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8" name="Rectangle 2205"/>
          <p:cNvSpPr/>
          <p:nvPr/>
        </p:nvSpPr>
        <p:spPr>
          <a:xfrm>
            <a:off x="3846513" y="2125663"/>
            <a:ext cx="2114550" cy="40005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09" name="AutoShape 2219"/>
          <p:cNvSpPr/>
          <p:nvPr/>
        </p:nvSpPr>
        <p:spPr>
          <a:xfrm>
            <a:off x="4532313" y="1554163"/>
            <a:ext cx="228600" cy="971550"/>
          </a:xfrm>
          <a:prstGeom prst="downArrowCallout">
            <a:avLst>
              <a:gd name="adj1" fmla="val 25000"/>
              <a:gd name="adj2" fmla="val 25000"/>
              <a:gd name="adj3" fmla="val 70813"/>
              <a:gd name="adj4" fmla="val 48037"/>
            </a:avLst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0" name="Line 2183"/>
          <p:cNvSpPr/>
          <p:nvPr/>
        </p:nvSpPr>
        <p:spPr>
          <a:xfrm>
            <a:off x="3732213" y="26400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1" name="Line 2184"/>
          <p:cNvSpPr/>
          <p:nvPr/>
        </p:nvSpPr>
        <p:spPr>
          <a:xfrm>
            <a:off x="3732213" y="21256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2" name="Line 2187"/>
          <p:cNvSpPr/>
          <p:nvPr/>
        </p:nvSpPr>
        <p:spPr>
          <a:xfrm>
            <a:off x="3732213" y="30972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3" name="Line 2188"/>
          <p:cNvSpPr/>
          <p:nvPr/>
        </p:nvSpPr>
        <p:spPr>
          <a:xfrm>
            <a:off x="3732213" y="25257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4" name="Line 2191"/>
          <p:cNvSpPr/>
          <p:nvPr/>
        </p:nvSpPr>
        <p:spPr>
          <a:xfrm>
            <a:off x="3732213" y="27543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5" name="Line 2193"/>
          <p:cNvSpPr/>
          <p:nvPr/>
        </p:nvSpPr>
        <p:spPr>
          <a:xfrm>
            <a:off x="40179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6" name="Line 2194"/>
          <p:cNvSpPr/>
          <p:nvPr/>
        </p:nvSpPr>
        <p:spPr>
          <a:xfrm>
            <a:off x="40179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7" name="Line 2195"/>
          <p:cNvSpPr/>
          <p:nvPr/>
        </p:nvSpPr>
        <p:spPr>
          <a:xfrm flipV="1">
            <a:off x="430371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8" name="Line 2196"/>
          <p:cNvSpPr/>
          <p:nvPr/>
        </p:nvSpPr>
        <p:spPr>
          <a:xfrm>
            <a:off x="4303713" y="2125663"/>
            <a:ext cx="7429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19" name="Line 2197"/>
          <p:cNvSpPr/>
          <p:nvPr/>
        </p:nvSpPr>
        <p:spPr>
          <a:xfrm>
            <a:off x="50466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0" name="Line 2198"/>
          <p:cNvSpPr/>
          <p:nvPr/>
        </p:nvSpPr>
        <p:spPr>
          <a:xfrm>
            <a:off x="50466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1" name="Line 2199"/>
          <p:cNvSpPr/>
          <p:nvPr/>
        </p:nvSpPr>
        <p:spPr>
          <a:xfrm flipV="1">
            <a:off x="533241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2" name="Line 2200"/>
          <p:cNvSpPr/>
          <p:nvPr/>
        </p:nvSpPr>
        <p:spPr>
          <a:xfrm>
            <a:off x="5332413" y="21256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3" name="Line 2201"/>
          <p:cNvSpPr/>
          <p:nvPr/>
        </p:nvSpPr>
        <p:spPr>
          <a:xfrm>
            <a:off x="5618163" y="212566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2724" name="Line 2202"/>
          <p:cNvSpPr/>
          <p:nvPr/>
        </p:nvSpPr>
        <p:spPr>
          <a:xfrm>
            <a:off x="5618163" y="3097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3" name="Text Box 2203"/>
          <p:cNvSpPr txBox="1"/>
          <p:nvPr/>
        </p:nvSpPr>
        <p:spPr>
          <a:xfrm>
            <a:off x="3389313" y="2011363"/>
            <a:ext cx="514350" cy="1268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4" name="Text Box 2204"/>
          <p:cNvSpPr txBox="1"/>
          <p:nvPr/>
        </p:nvSpPr>
        <p:spPr>
          <a:xfrm>
            <a:off x="6132513" y="2068513"/>
            <a:ext cx="285750" cy="1337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“0”电平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“1”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电平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5015" name="Text Box 2216"/>
          <p:cNvSpPr txBox="1"/>
          <p:nvPr/>
        </p:nvSpPr>
        <p:spPr>
          <a:xfrm>
            <a:off x="4532313" y="1554163"/>
            <a:ext cx="228600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模糊区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pic>
        <p:nvPicPr>
          <p:cNvPr id="85016" name="Picture 2207" descr="D:\ESD document\MODBUS培训\image\DSC011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8" y="1893888"/>
            <a:ext cx="131445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17" name="Picture 2208" descr="D:\ESD document\MODBUS培训\image\DSC011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8" y="2465388"/>
            <a:ext cx="1314450" cy="72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18" name="TextBox 26"/>
          <p:cNvSpPr txBox="1"/>
          <p:nvPr/>
        </p:nvSpPr>
        <p:spPr>
          <a:xfrm>
            <a:off x="3352800" y="3586163"/>
            <a:ext cx="594677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你知道吗？</a:t>
            </a:r>
          </a:p>
          <a:p>
            <a:pPr indent="0">
              <a:lnSpc>
                <a:spcPct val="150000"/>
              </a:lnSpc>
            </a:pP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通信接口抵抗串扰的能力比较弱，其原因是存在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的信号模糊区。若信号中叠加了噪声干扰后一旦落入模糊区，则计算机将无法判断该电压究竟是“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0”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还是“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1”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。所以引入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的信号电压必须明确地落入规定的范围才行。</a:t>
            </a:r>
          </a:p>
          <a:p>
            <a:pPr indent="0">
              <a:lnSpc>
                <a:spcPct val="150000"/>
              </a:lnSpc>
            </a:pP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RS-232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的标准中，电压在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（一般使用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+6V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）之间称为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0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或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SPACE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，一般用途为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ON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；电压在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至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（一般使用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-6V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）之间称为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1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或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MARK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，一般用途为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OFF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。有时以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HIGH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、</a:t>
            </a:r>
            <a:r>
              <a:rPr lang="en-US" altLang="zh-CN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LOW</a:t>
            </a:r>
            <a:r>
              <a:rPr lang="zh-CN" altLang="en-US" sz="1200" dirty="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更能表现其实际状态</a:t>
            </a:r>
            <a:endParaRPr lang="zh-CN" altLang="en-US" sz="1200" dirty="0">
              <a:latin typeface="Arial" panose="020B0604020202090204" pitchFamily="34" charset="0"/>
              <a:ea typeface="方正书宋_GB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026"/>
          <p:cNvSpPr/>
          <p:nvPr/>
        </p:nvSpPr>
        <p:spPr>
          <a:xfrm>
            <a:off x="6524625" y="4640263"/>
            <a:ext cx="2114550" cy="2286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0" name="Rectangle 1027"/>
          <p:cNvSpPr/>
          <p:nvPr/>
        </p:nvSpPr>
        <p:spPr>
          <a:xfrm>
            <a:off x="6524625" y="4868863"/>
            <a:ext cx="2114550" cy="3429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1" name="Rectangle 1028"/>
          <p:cNvSpPr/>
          <p:nvPr/>
        </p:nvSpPr>
        <p:spPr>
          <a:xfrm>
            <a:off x="6524625" y="4240213"/>
            <a:ext cx="2114550" cy="40005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2" name="Line 1078"/>
          <p:cNvSpPr/>
          <p:nvPr/>
        </p:nvSpPr>
        <p:spPr>
          <a:xfrm>
            <a:off x="6410325" y="47545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3" name="Line 1079"/>
          <p:cNvSpPr/>
          <p:nvPr/>
        </p:nvSpPr>
        <p:spPr>
          <a:xfrm>
            <a:off x="6410325" y="424021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4" name="Line 1080"/>
          <p:cNvSpPr/>
          <p:nvPr/>
        </p:nvSpPr>
        <p:spPr>
          <a:xfrm>
            <a:off x="6410325" y="52117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5" name="Line 1081"/>
          <p:cNvSpPr/>
          <p:nvPr/>
        </p:nvSpPr>
        <p:spPr>
          <a:xfrm>
            <a:off x="6410325" y="46402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6" name="Line 1082"/>
          <p:cNvSpPr/>
          <p:nvPr/>
        </p:nvSpPr>
        <p:spPr>
          <a:xfrm>
            <a:off x="6410325" y="4868863"/>
            <a:ext cx="23431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7" name="Line 1083"/>
          <p:cNvSpPr/>
          <p:nvPr/>
        </p:nvSpPr>
        <p:spPr>
          <a:xfrm>
            <a:off x="68103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8" name="Line 1084"/>
          <p:cNvSpPr/>
          <p:nvPr/>
        </p:nvSpPr>
        <p:spPr>
          <a:xfrm>
            <a:off x="6524625" y="47545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39" name="Line 1086"/>
          <p:cNvSpPr/>
          <p:nvPr/>
        </p:nvSpPr>
        <p:spPr>
          <a:xfrm>
            <a:off x="6810375" y="4240213"/>
            <a:ext cx="9144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0" name="Line 1087"/>
          <p:cNvSpPr/>
          <p:nvPr/>
        </p:nvSpPr>
        <p:spPr>
          <a:xfrm>
            <a:off x="77247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1" name="Line 1088"/>
          <p:cNvSpPr/>
          <p:nvPr/>
        </p:nvSpPr>
        <p:spPr>
          <a:xfrm>
            <a:off x="7724775" y="47545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2" name="Line 1089"/>
          <p:cNvSpPr/>
          <p:nvPr/>
        </p:nvSpPr>
        <p:spPr>
          <a:xfrm flipV="1">
            <a:off x="801052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3" name="Line 1090"/>
          <p:cNvSpPr/>
          <p:nvPr/>
        </p:nvSpPr>
        <p:spPr>
          <a:xfrm>
            <a:off x="8010525" y="424021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4" name="Line 1091"/>
          <p:cNvSpPr/>
          <p:nvPr/>
        </p:nvSpPr>
        <p:spPr>
          <a:xfrm>
            <a:off x="8296275" y="4240213"/>
            <a:ext cx="0" cy="97155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5" name="Line 1092"/>
          <p:cNvSpPr/>
          <p:nvPr/>
        </p:nvSpPr>
        <p:spPr>
          <a:xfrm>
            <a:off x="8296275" y="4754563"/>
            <a:ext cx="3429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34" name="Text Box 1093"/>
          <p:cNvSpPr txBox="1"/>
          <p:nvPr/>
        </p:nvSpPr>
        <p:spPr>
          <a:xfrm>
            <a:off x="6067425" y="4125913"/>
            <a:ext cx="514350" cy="1268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+15V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+3V</a:t>
            </a: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-3V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-15V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35" name="Text Box 1094"/>
          <p:cNvSpPr txBox="1"/>
          <p:nvPr/>
        </p:nvSpPr>
        <p:spPr>
          <a:xfrm>
            <a:off x="8810625" y="4183063"/>
            <a:ext cx="285750" cy="1337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</a:t>
            </a:r>
          </a:p>
          <a:p>
            <a:pPr indent="0">
              <a:spcBef>
                <a:spcPct val="50000"/>
              </a:spcBef>
            </a:pPr>
            <a:endParaRPr lang="zh-CN" altLang="en-US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“1”</a:t>
            </a:r>
          </a:p>
          <a:p>
            <a:pPr indent="0">
              <a:spcBef>
                <a:spcPct val="50000"/>
              </a:spcBef>
            </a:pPr>
            <a:endParaRPr lang="en-US" altLang="zh-CN" sz="900">
              <a:latin typeface="Arial" panose="020B0604020202090204" pitchFamily="34" charset="0"/>
              <a:ea typeface="宋体" pitchFamily="2" charset="-122"/>
              <a:cs typeface="方正书宋_GBK" charset="0"/>
            </a:endParaRPr>
          </a:p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“0”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48" name="Line 1111"/>
          <p:cNvSpPr/>
          <p:nvPr/>
        </p:nvSpPr>
        <p:spPr>
          <a:xfrm>
            <a:off x="3467100" y="3073400"/>
            <a:ext cx="68580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037" name="Group 1125"/>
          <p:cNvGrpSpPr/>
          <p:nvPr/>
        </p:nvGrpSpPr>
        <p:grpSpPr>
          <a:xfrm>
            <a:off x="3181350" y="2901950"/>
            <a:ext cx="285750" cy="800100"/>
            <a:chOff x="576" y="1104"/>
            <a:chExt cx="240" cy="672"/>
          </a:xfrm>
        </p:grpSpPr>
        <p:grpSp>
          <p:nvGrpSpPr>
            <p:cNvPr id="86038" name="Group 1118"/>
            <p:cNvGrpSpPr/>
            <p:nvPr/>
          </p:nvGrpSpPr>
          <p:grpSpPr>
            <a:xfrm>
              <a:off x="576" y="1104"/>
              <a:ext cx="240" cy="288"/>
              <a:chOff x="576" y="1104"/>
              <a:chExt cx="240" cy="288"/>
            </a:xfrm>
          </p:grpSpPr>
          <p:sp>
            <p:nvSpPr>
              <p:cNvPr id="73751" name="Line 1108"/>
              <p:cNvSpPr/>
              <p:nvPr/>
            </p:nvSpPr>
            <p:spPr>
              <a:xfrm>
                <a:off x="576" y="1104"/>
                <a:ext cx="0" cy="288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52" name="Line 1109"/>
              <p:cNvSpPr/>
              <p:nvPr/>
            </p:nvSpPr>
            <p:spPr>
              <a:xfrm>
                <a:off x="576" y="1104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53" name="Line 1110"/>
              <p:cNvSpPr/>
              <p:nvPr/>
            </p:nvSpPr>
            <p:spPr>
              <a:xfrm flipH="1">
                <a:off x="576" y="1248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54" name="Line 1117"/>
            <p:cNvSpPr/>
            <p:nvPr/>
          </p:nvSpPr>
          <p:spPr>
            <a:xfrm>
              <a:off x="624" y="134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43" name="Group 1162"/>
          <p:cNvGrpSpPr/>
          <p:nvPr/>
        </p:nvGrpSpPr>
        <p:grpSpPr>
          <a:xfrm>
            <a:off x="3181350" y="2901950"/>
            <a:ext cx="1257300" cy="800100"/>
            <a:chOff x="432" y="1200"/>
            <a:chExt cx="1056" cy="672"/>
          </a:xfrm>
        </p:grpSpPr>
        <p:grpSp>
          <p:nvGrpSpPr>
            <p:cNvPr id="86044" name="Group 1126"/>
            <p:cNvGrpSpPr/>
            <p:nvPr/>
          </p:nvGrpSpPr>
          <p:grpSpPr>
            <a:xfrm>
              <a:off x="1248" y="1200"/>
              <a:ext cx="240" cy="672"/>
              <a:chOff x="576" y="1104"/>
              <a:chExt cx="240" cy="672"/>
            </a:xfrm>
          </p:grpSpPr>
          <p:grpSp>
            <p:nvGrpSpPr>
              <p:cNvPr id="86045" name="Group 1127"/>
              <p:cNvGrpSpPr/>
              <p:nvPr/>
            </p:nvGrpSpPr>
            <p:grpSpPr>
              <a:xfrm>
                <a:off x="576" y="1104"/>
                <a:ext cx="240" cy="288"/>
                <a:chOff x="576" y="1104"/>
                <a:chExt cx="240" cy="288"/>
              </a:xfrm>
            </p:grpSpPr>
            <p:sp>
              <p:nvSpPr>
                <p:cNvPr id="73758" name="Line 1128"/>
                <p:cNvSpPr/>
                <p:nvPr/>
              </p:nvSpPr>
              <p:spPr>
                <a:xfrm>
                  <a:off x="576" y="1104"/>
                  <a:ext cx="0" cy="288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59" name="Line 1129"/>
                <p:cNvSpPr/>
                <p:nvPr/>
              </p:nvSpPr>
              <p:spPr>
                <a:xfrm>
                  <a:off x="576" y="1104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60" name="Line 1130"/>
                <p:cNvSpPr/>
                <p:nvPr/>
              </p:nvSpPr>
              <p:spPr>
                <a:xfrm flipH="1">
                  <a:off x="576" y="1248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73761" name="Line 1131"/>
              <p:cNvSpPr/>
              <p:nvPr/>
            </p:nvSpPr>
            <p:spPr>
              <a:xfrm>
                <a:off x="624" y="134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62" name="Line 1132"/>
            <p:cNvSpPr/>
            <p:nvPr/>
          </p:nvSpPr>
          <p:spPr>
            <a:xfrm>
              <a:off x="480" y="1680"/>
              <a:ext cx="81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763" name="Line 1134"/>
            <p:cNvSpPr/>
            <p:nvPr/>
          </p:nvSpPr>
          <p:spPr>
            <a:xfrm>
              <a:off x="432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764" name="Line 1135"/>
            <p:cNvSpPr/>
            <p:nvPr/>
          </p:nvSpPr>
          <p:spPr>
            <a:xfrm>
              <a:off x="1248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53" name="Group 1148"/>
          <p:cNvGrpSpPr/>
          <p:nvPr/>
        </p:nvGrpSpPr>
        <p:grpSpPr>
          <a:xfrm>
            <a:off x="3352800" y="3187700"/>
            <a:ext cx="285750" cy="57150"/>
            <a:chOff x="720" y="1344"/>
            <a:chExt cx="240" cy="48"/>
          </a:xfrm>
        </p:grpSpPr>
        <p:grpSp>
          <p:nvGrpSpPr>
            <p:cNvPr id="86054" name="Group 1141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767" name="Line 113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68" name="Line 1138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69" name="Line 1139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0" name="Line 1140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59" name="Group 1142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772" name="Line 1143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3" name="Line 1144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4" name="Line 1145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75" name="Line 1146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76" name="Line 1147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65" name="Group 1149"/>
          <p:cNvGrpSpPr/>
          <p:nvPr/>
        </p:nvGrpSpPr>
        <p:grpSpPr>
          <a:xfrm>
            <a:off x="3467100" y="3530600"/>
            <a:ext cx="285750" cy="171450"/>
            <a:chOff x="720" y="1344"/>
            <a:chExt cx="240" cy="48"/>
          </a:xfrm>
        </p:grpSpPr>
        <p:grpSp>
          <p:nvGrpSpPr>
            <p:cNvPr id="86066" name="Group 1150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779" name="Line 1151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0" name="Line 1152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1" name="Line 1153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2" name="Line 1154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71" name="Group 1155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784" name="Line 115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5" name="Line 1157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6" name="Line 1158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787" name="Line 1159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788" name="Line 1160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6077" name="Text Box 1161"/>
          <p:cNvSpPr txBox="1"/>
          <p:nvPr/>
        </p:nvSpPr>
        <p:spPr>
          <a:xfrm>
            <a:off x="306705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传输端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78" name="Text Box 1163"/>
          <p:cNvSpPr txBox="1"/>
          <p:nvPr/>
        </p:nvSpPr>
        <p:spPr>
          <a:xfrm>
            <a:off x="398145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接收端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91" name="AutoShape 1164"/>
          <p:cNvSpPr/>
          <p:nvPr/>
        </p:nvSpPr>
        <p:spPr>
          <a:xfrm>
            <a:off x="3924300" y="3073400"/>
            <a:ext cx="57150" cy="400050"/>
          </a:xfrm>
          <a:prstGeom prst="upDownArrow">
            <a:avLst>
              <a:gd name="adj1" fmla="val 50000"/>
              <a:gd name="adj2" fmla="val 1400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080" name="Text Box 1165"/>
          <p:cNvSpPr txBox="1"/>
          <p:nvPr/>
        </p:nvSpPr>
        <p:spPr>
          <a:xfrm>
            <a:off x="3295650" y="3244850"/>
            <a:ext cx="628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信号电压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793" name="Text Box 1166"/>
          <p:cNvSpPr txBox="1"/>
          <p:nvPr/>
        </p:nvSpPr>
        <p:spPr>
          <a:xfrm>
            <a:off x="3695700" y="3530600"/>
            <a:ext cx="631825" cy="20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50" noProof="1">
                <a:latin typeface="Arial" panose="020B0604020202090204" pitchFamily="34" charset="0"/>
                <a:ea typeface="方正书宋_GBK" charset="0"/>
                <a:cs typeface="+mn-ea"/>
              </a:rPr>
              <a:t>干扰电压</a:t>
            </a:r>
            <a:endParaRPr lang="en-US" altLang="zh-CN" sz="750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082" name="Group 1167"/>
          <p:cNvGrpSpPr/>
          <p:nvPr/>
        </p:nvGrpSpPr>
        <p:grpSpPr>
          <a:xfrm>
            <a:off x="4953000" y="2901950"/>
            <a:ext cx="1257300" cy="800100"/>
            <a:chOff x="432" y="1200"/>
            <a:chExt cx="1056" cy="672"/>
          </a:xfrm>
        </p:grpSpPr>
        <p:grpSp>
          <p:nvGrpSpPr>
            <p:cNvPr id="86083" name="Group 1168"/>
            <p:cNvGrpSpPr/>
            <p:nvPr/>
          </p:nvGrpSpPr>
          <p:grpSpPr>
            <a:xfrm>
              <a:off x="1248" y="1200"/>
              <a:ext cx="240" cy="672"/>
              <a:chOff x="576" y="1104"/>
              <a:chExt cx="240" cy="672"/>
            </a:xfrm>
          </p:grpSpPr>
          <p:grpSp>
            <p:nvGrpSpPr>
              <p:cNvPr id="86084" name="Group 1169"/>
              <p:cNvGrpSpPr/>
              <p:nvPr/>
            </p:nvGrpSpPr>
            <p:grpSpPr>
              <a:xfrm>
                <a:off x="576" y="1104"/>
                <a:ext cx="240" cy="288"/>
                <a:chOff x="576" y="1104"/>
                <a:chExt cx="240" cy="288"/>
              </a:xfrm>
            </p:grpSpPr>
            <p:sp>
              <p:nvSpPr>
                <p:cNvPr id="73797" name="Line 1170"/>
                <p:cNvSpPr/>
                <p:nvPr/>
              </p:nvSpPr>
              <p:spPr>
                <a:xfrm>
                  <a:off x="576" y="1104"/>
                  <a:ext cx="0" cy="288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98" name="Line 1171"/>
                <p:cNvSpPr/>
                <p:nvPr/>
              </p:nvSpPr>
              <p:spPr>
                <a:xfrm>
                  <a:off x="576" y="1104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  <p:sp>
              <p:nvSpPr>
                <p:cNvPr id="73799" name="Line 1172"/>
                <p:cNvSpPr/>
                <p:nvPr/>
              </p:nvSpPr>
              <p:spPr>
                <a:xfrm flipH="1">
                  <a:off x="576" y="1248"/>
                  <a:ext cx="240" cy="144"/>
                </a:xfrm>
                <a:prstGeom prst="line">
                  <a:avLst/>
                </a:prstGeom>
                <a:ln w="635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fontAlgn="base"/>
                  <a:endParaRPr lang="zh-CN" altLang="en-US" sz="1350" strike="noStrike" noProof="1">
                    <a:latin typeface="Arial" panose="020B0604020202090204" pitchFamily="34" charset="0"/>
                    <a:ea typeface="方正书宋_GBK" charset="0"/>
                  </a:endParaRPr>
                </a:p>
              </p:txBody>
            </p:sp>
          </p:grpSp>
          <p:sp>
            <p:nvSpPr>
              <p:cNvPr id="73800" name="Line 1173"/>
              <p:cNvSpPr/>
              <p:nvPr/>
            </p:nvSpPr>
            <p:spPr>
              <a:xfrm>
                <a:off x="624" y="134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01" name="Line 1174"/>
            <p:cNvSpPr/>
            <p:nvPr/>
          </p:nvSpPr>
          <p:spPr>
            <a:xfrm>
              <a:off x="480" y="1680"/>
              <a:ext cx="81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802" name="Line 1175"/>
            <p:cNvSpPr/>
            <p:nvPr/>
          </p:nvSpPr>
          <p:spPr>
            <a:xfrm>
              <a:off x="432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3803" name="Line 1176"/>
            <p:cNvSpPr/>
            <p:nvPr/>
          </p:nvSpPr>
          <p:spPr>
            <a:xfrm>
              <a:off x="1248" y="1872"/>
              <a:ext cx="96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092" name="Group 1177"/>
          <p:cNvGrpSpPr/>
          <p:nvPr/>
        </p:nvGrpSpPr>
        <p:grpSpPr>
          <a:xfrm>
            <a:off x="5238750" y="2844800"/>
            <a:ext cx="285750" cy="57150"/>
            <a:chOff x="720" y="1344"/>
            <a:chExt cx="240" cy="48"/>
          </a:xfrm>
        </p:grpSpPr>
        <p:grpSp>
          <p:nvGrpSpPr>
            <p:cNvPr id="86093" name="Group 1178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06" name="Line 1179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7" name="Line 1180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8" name="Line 1181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09" name="Line 1182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098" name="Group 1183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11" name="Line 1184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2" name="Line 1185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3" name="Line 1186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4" name="Line 1187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15" name="Line 1188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grpSp>
        <p:nvGrpSpPr>
          <p:cNvPr id="86104" name="Group 1189"/>
          <p:cNvGrpSpPr/>
          <p:nvPr/>
        </p:nvGrpSpPr>
        <p:grpSpPr>
          <a:xfrm>
            <a:off x="5238750" y="3530600"/>
            <a:ext cx="285750" cy="171450"/>
            <a:chOff x="720" y="1344"/>
            <a:chExt cx="240" cy="48"/>
          </a:xfrm>
        </p:grpSpPr>
        <p:grpSp>
          <p:nvGrpSpPr>
            <p:cNvPr id="86105" name="Group 1190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18" name="Line 1191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19" name="Line 1192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0" name="Line 1193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1" name="Line 1194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110" name="Group 1195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23" name="Line 1196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4" name="Line 1197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5" name="Line 1198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26" name="Line 1199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27" name="Line 1200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86116" name="Text Box 1201"/>
          <p:cNvSpPr txBox="1"/>
          <p:nvPr/>
        </p:nvSpPr>
        <p:spPr>
          <a:xfrm>
            <a:off x="483870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传输端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7" name="Text Box 1202"/>
          <p:cNvSpPr txBox="1"/>
          <p:nvPr/>
        </p:nvSpPr>
        <p:spPr>
          <a:xfrm>
            <a:off x="5753100" y="2616200"/>
            <a:ext cx="5143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接收端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8" name="Text Box 1203"/>
          <p:cNvSpPr txBox="1"/>
          <p:nvPr/>
        </p:nvSpPr>
        <p:spPr>
          <a:xfrm>
            <a:off x="5238750" y="2959100"/>
            <a:ext cx="628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信号电压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19" name="Text Box 1204"/>
          <p:cNvSpPr txBox="1"/>
          <p:nvPr/>
        </p:nvSpPr>
        <p:spPr>
          <a:xfrm>
            <a:off x="5010150" y="3759200"/>
            <a:ext cx="1200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RS485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的信号与噪声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120" name="Group 1205"/>
          <p:cNvGrpSpPr/>
          <p:nvPr/>
        </p:nvGrpSpPr>
        <p:grpSpPr>
          <a:xfrm>
            <a:off x="4953000" y="2901950"/>
            <a:ext cx="285750" cy="800100"/>
            <a:chOff x="576" y="1104"/>
            <a:chExt cx="240" cy="672"/>
          </a:xfrm>
        </p:grpSpPr>
        <p:grpSp>
          <p:nvGrpSpPr>
            <p:cNvPr id="86121" name="Group 1206"/>
            <p:cNvGrpSpPr/>
            <p:nvPr/>
          </p:nvGrpSpPr>
          <p:grpSpPr>
            <a:xfrm>
              <a:off x="576" y="1104"/>
              <a:ext cx="240" cy="288"/>
              <a:chOff x="576" y="1104"/>
              <a:chExt cx="240" cy="288"/>
            </a:xfrm>
          </p:grpSpPr>
          <p:sp>
            <p:nvSpPr>
              <p:cNvPr id="73834" name="Line 1207"/>
              <p:cNvSpPr/>
              <p:nvPr/>
            </p:nvSpPr>
            <p:spPr>
              <a:xfrm>
                <a:off x="576" y="1104"/>
                <a:ext cx="0" cy="288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35" name="Line 1208"/>
              <p:cNvSpPr/>
              <p:nvPr/>
            </p:nvSpPr>
            <p:spPr>
              <a:xfrm>
                <a:off x="576" y="1104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36" name="Line 1209"/>
              <p:cNvSpPr/>
              <p:nvPr/>
            </p:nvSpPr>
            <p:spPr>
              <a:xfrm flipH="1">
                <a:off x="576" y="1248"/>
                <a:ext cx="240" cy="144"/>
              </a:xfrm>
              <a:prstGeom prst="line">
                <a:avLst/>
              </a:prstGeom>
              <a:ln w="635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37" name="Line 1210"/>
            <p:cNvSpPr/>
            <p:nvPr/>
          </p:nvSpPr>
          <p:spPr>
            <a:xfrm>
              <a:off x="624" y="1344"/>
              <a:ext cx="0" cy="432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73838" name="Line 1211"/>
          <p:cNvSpPr/>
          <p:nvPr/>
        </p:nvSpPr>
        <p:spPr>
          <a:xfrm>
            <a:off x="5067300" y="2959100"/>
            <a:ext cx="8572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39" name="Line 1212"/>
          <p:cNvSpPr/>
          <p:nvPr/>
        </p:nvSpPr>
        <p:spPr>
          <a:xfrm>
            <a:off x="5067300" y="3187700"/>
            <a:ext cx="857250" cy="0"/>
          </a:xfrm>
          <a:prstGeom prst="line">
            <a:avLst/>
          </a:prstGeom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grpSp>
        <p:nvGrpSpPr>
          <p:cNvPr id="86128" name="Group 1213"/>
          <p:cNvGrpSpPr/>
          <p:nvPr/>
        </p:nvGrpSpPr>
        <p:grpSpPr>
          <a:xfrm flipV="1">
            <a:off x="5238750" y="3244850"/>
            <a:ext cx="285750" cy="57150"/>
            <a:chOff x="720" y="1344"/>
            <a:chExt cx="240" cy="48"/>
          </a:xfrm>
        </p:grpSpPr>
        <p:grpSp>
          <p:nvGrpSpPr>
            <p:cNvPr id="86129" name="Group 1214"/>
            <p:cNvGrpSpPr/>
            <p:nvPr/>
          </p:nvGrpSpPr>
          <p:grpSpPr>
            <a:xfrm>
              <a:off x="720" y="1344"/>
              <a:ext cx="96" cy="48"/>
              <a:chOff x="720" y="1344"/>
              <a:chExt cx="96" cy="48"/>
            </a:xfrm>
          </p:grpSpPr>
          <p:sp>
            <p:nvSpPr>
              <p:cNvPr id="73842" name="Line 1215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3" name="Line 1216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4" name="Line 1217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5" name="Line 1218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grpSp>
          <p:nvGrpSpPr>
            <p:cNvPr id="86134" name="Group 1219"/>
            <p:cNvGrpSpPr/>
            <p:nvPr/>
          </p:nvGrpSpPr>
          <p:grpSpPr>
            <a:xfrm>
              <a:off x="816" y="1344"/>
              <a:ext cx="96" cy="48"/>
              <a:chOff x="720" y="1344"/>
              <a:chExt cx="96" cy="48"/>
            </a:xfrm>
          </p:grpSpPr>
          <p:sp>
            <p:nvSpPr>
              <p:cNvPr id="73847" name="Line 1220"/>
              <p:cNvSpPr/>
              <p:nvPr/>
            </p:nvSpPr>
            <p:spPr>
              <a:xfrm>
                <a:off x="720" y="1392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8" name="Line 1221"/>
              <p:cNvSpPr/>
              <p:nvPr/>
            </p:nvSpPr>
            <p:spPr>
              <a:xfrm flipV="1">
                <a:off x="768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49" name="Line 1222"/>
              <p:cNvSpPr/>
              <p:nvPr/>
            </p:nvSpPr>
            <p:spPr>
              <a:xfrm>
                <a:off x="768" y="1344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  <p:sp>
            <p:nvSpPr>
              <p:cNvPr id="73850" name="Line 1223"/>
              <p:cNvSpPr/>
              <p:nvPr/>
            </p:nvSpPr>
            <p:spPr>
              <a:xfrm>
                <a:off x="816" y="1344"/>
                <a:ext cx="0" cy="48"/>
              </a:xfrm>
              <a:prstGeom prst="line">
                <a:avLst/>
              </a:prstGeom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fontAlgn="base"/>
                <a:endParaRPr lang="zh-CN" altLang="en-US" sz="1350" strike="noStrike" noProof="1">
                  <a:latin typeface="Arial" panose="020B0604020202090204" pitchFamily="34" charset="0"/>
                  <a:ea typeface="方正书宋_GBK" charset="0"/>
                </a:endParaRPr>
              </a:p>
            </p:txBody>
          </p:sp>
        </p:grpSp>
        <p:sp>
          <p:nvSpPr>
            <p:cNvPr id="73851" name="Line 1224"/>
            <p:cNvSpPr/>
            <p:nvPr/>
          </p:nvSpPr>
          <p:spPr>
            <a:xfrm>
              <a:off x="912" y="1392"/>
              <a:ext cx="48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  <p:sp>
        <p:nvSpPr>
          <p:cNvPr id="73852" name="AutoShape 1225"/>
          <p:cNvSpPr/>
          <p:nvPr/>
        </p:nvSpPr>
        <p:spPr>
          <a:xfrm>
            <a:off x="3638550" y="29019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3" name="AutoShape 1226"/>
          <p:cNvSpPr/>
          <p:nvPr/>
        </p:nvSpPr>
        <p:spPr>
          <a:xfrm flipH="1">
            <a:off x="3295650" y="353060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4" name="AutoShape 1227"/>
          <p:cNvSpPr/>
          <p:nvPr/>
        </p:nvSpPr>
        <p:spPr>
          <a:xfrm flipH="1">
            <a:off x="5067300" y="353060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5" name="AutoShape 1228"/>
          <p:cNvSpPr/>
          <p:nvPr/>
        </p:nvSpPr>
        <p:spPr>
          <a:xfrm>
            <a:off x="5581650" y="27876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6" name="AutoShape 1229"/>
          <p:cNvSpPr/>
          <p:nvPr/>
        </p:nvSpPr>
        <p:spPr>
          <a:xfrm>
            <a:off x="5581650" y="3244850"/>
            <a:ext cx="171450" cy="1143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7" name="Text Box 1230"/>
          <p:cNvSpPr txBox="1"/>
          <p:nvPr/>
        </p:nvSpPr>
        <p:spPr>
          <a:xfrm>
            <a:off x="5467350" y="3530600"/>
            <a:ext cx="628650" cy="20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50" noProof="1">
                <a:latin typeface="Arial" panose="020B0604020202090204" pitchFamily="34" charset="0"/>
                <a:ea typeface="方正书宋_GBK" charset="0"/>
                <a:cs typeface="+mn-ea"/>
              </a:rPr>
              <a:t>干扰电压</a:t>
            </a:r>
            <a:endParaRPr lang="en-US" altLang="zh-CN" sz="750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46" name="Text Box 1231"/>
          <p:cNvSpPr txBox="1"/>
          <p:nvPr/>
        </p:nvSpPr>
        <p:spPr>
          <a:xfrm>
            <a:off x="3238500" y="3759200"/>
            <a:ext cx="12001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RS232</a:t>
            </a:r>
            <a:r>
              <a:rPr lang="zh-CN" altLang="en-US" sz="900">
                <a:latin typeface="Arial" panose="020B0604020202090204" pitchFamily="34" charset="0"/>
                <a:ea typeface="宋体" pitchFamily="2" charset="-122"/>
                <a:cs typeface="方正书宋_GBK" charset="0"/>
              </a:rPr>
              <a:t>的信号与噪声</a:t>
            </a:r>
            <a:endParaRPr lang="en-US" altLang="zh-CN" sz="900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59" name="Line 1232"/>
          <p:cNvSpPr/>
          <p:nvPr/>
        </p:nvSpPr>
        <p:spPr>
          <a:xfrm>
            <a:off x="6810375" y="5211763"/>
            <a:ext cx="91440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60" name="Line 1233"/>
          <p:cNvSpPr/>
          <p:nvPr/>
        </p:nvSpPr>
        <p:spPr>
          <a:xfrm>
            <a:off x="8010525" y="5211763"/>
            <a:ext cx="285750" cy="0"/>
          </a:xfrm>
          <a:prstGeom prst="line">
            <a:avLst/>
          </a:prstGeom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fontAlgn="base"/>
            <a:endParaRPr lang="zh-CN" altLang="en-US" sz="1350" strike="noStrike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73861" name="TextBox 145"/>
          <p:cNvSpPr txBox="1"/>
          <p:nvPr/>
        </p:nvSpPr>
        <p:spPr>
          <a:xfrm>
            <a:off x="3068638" y="1511300"/>
            <a:ext cx="6054725" cy="1026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EIA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的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是应用极其广泛的通信接口。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用于点对多点的场合，并且传输距离可达1200米。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具有半双工的工作特性。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RS-422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与</a:t>
            </a:r>
            <a:r>
              <a:rPr lang="en-US" altLang="zh-CN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RS-485</a:t>
            </a:r>
            <a:r>
              <a:rPr lang="zh-CN" altLang="en-US" sz="1350" noProof="1">
                <a:latin typeface="Times New Roman" panose="02020503050405090304" pitchFamily="18" charset="0"/>
                <a:ea typeface="方正书宋_GBK" charset="0"/>
                <a:cs typeface="+mn-ea"/>
              </a:rPr>
              <a:t>一样，传输距离为1200米，但工作特性为全双工。</a:t>
            </a:r>
            <a:endParaRPr lang="zh-CN" altLang="en-US" sz="1350" noProof="1">
              <a:latin typeface="Arial" panose="020B0604020202090204" pitchFamily="34" charset="0"/>
              <a:ea typeface="方正书宋_GBK" charset="0"/>
            </a:endParaRPr>
          </a:p>
        </p:txBody>
      </p:sp>
      <p:sp>
        <p:nvSpPr>
          <p:cNvPr id="86150" name="标题 146"/>
          <p:cNvSpPr>
            <a:spLocks noGrp="1"/>
          </p:cNvSpPr>
          <p:nvPr>
            <p:ph type="title"/>
          </p:nvPr>
        </p:nvSpPr>
        <p:spPr>
          <a:xfrm>
            <a:off x="1981200" y="844550"/>
            <a:ext cx="8229600" cy="857250"/>
          </a:xfrm>
        </p:spPr>
        <p:txBody>
          <a:bodyPr anchor="ctr"/>
          <a:lstStyle/>
          <a:p>
            <a:r>
              <a:rPr lang="zh-CN" altLang="en-US" dirty="0"/>
              <a:t>物理层网络协议——</a:t>
            </a:r>
            <a:r>
              <a:rPr lang="en-US" altLang="zh-CN" dirty="0"/>
              <a:t>RS-485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50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3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GB" dirty="0">
                <a:latin typeface="SE Optimist" pitchFamily="2" charset="0"/>
                <a:ea typeface="汉仪中圆简" pitchFamily="49" charset="-122"/>
              </a:rPr>
              <a:t>总线拓扑结构</a:t>
            </a:r>
            <a:endParaRPr lang="zh-CN" altLang="en-US" dirty="0"/>
          </a:p>
        </p:txBody>
      </p:sp>
      <p:grpSp>
        <p:nvGrpSpPr>
          <p:cNvPr id="88066" name="组合 39"/>
          <p:cNvGrpSpPr/>
          <p:nvPr/>
        </p:nvGrpSpPr>
        <p:grpSpPr>
          <a:xfrm>
            <a:off x="3149600" y="1660525"/>
            <a:ext cx="1500188" cy="965200"/>
            <a:chOff x="642910" y="1071546"/>
            <a:chExt cx="2000264" cy="1285884"/>
          </a:xfrm>
        </p:grpSpPr>
        <p:sp>
          <p:nvSpPr>
            <p:cNvPr id="88067" name="Rectangle 43"/>
            <p:cNvSpPr/>
            <p:nvPr/>
          </p:nvSpPr>
          <p:spPr>
            <a:xfrm>
              <a:off x="1027489" y="1268395"/>
              <a:ext cx="1261542" cy="2453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indent="0" defTabSz="762000"/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点</a:t>
              </a:r>
              <a:r>
                <a:rPr lang="en-GB" altLang="zh-CN" sz="1200">
                  <a:latin typeface="汉仪中圆简" pitchFamily="49" charset="-122"/>
                  <a:ea typeface="汉仪中圆简" pitchFamily="49" charset="-122"/>
                </a:rPr>
                <a:t>-</a:t>
              </a:r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到</a:t>
              </a:r>
              <a:r>
                <a:rPr lang="en-GB" altLang="zh-CN" sz="1200">
                  <a:latin typeface="汉仪中圆简" pitchFamily="49" charset="-122"/>
                  <a:ea typeface="汉仪中圆简" pitchFamily="49" charset="-122"/>
                </a:rPr>
                <a:t>-</a:t>
              </a:r>
              <a:r>
                <a:rPr lang="zh-CN" altLang="en-GB" sz="1200">
                  <a:latin typeface="汉仪中圆简" pitchFamily="49" charset="-122"/>
                  <a:ea typeface="汉仪中圆简" pitchFamily="49" charset="-122"/>
                </a:rPr>
                <a:t>点模式</a:t>
              </a:r>
              <a:endParaRPr lang="en-US" altLang="zh-CN" sz="1200">
                <a:latin typeface="汉仪中圆简" pitchFamily="49" charset="-122"/>
                <a:ea typeface="汉仪中圆简" pitchFamily="49" charset="-122"/>
              </a:endParaRPr>
            </a:p>
          </p:txBody>
        </p:sp>
        <p:sp>
          <p:nvSpPr>
            <p:cNvPr id="77828" name="Rectangle 45"/>
            <p:cNvSpPr/>
            <p:nvPr/>
          </p:nvSpPr>
          <p:spPr>
            <a:xfrm>
              <a:off x="1331892" y="1982770"/>
              <a:ext cx="93663" cy="93663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29" name="Line 46"/>
            <p:cNvSpPr/>
            <p:nvPr/>
          </p:nvSpPr>
          <p:spPr>
            <a:xfrm>
              <a:off x="1436667" y="2027220"/>
              <a:ext cx="411163" cy="1588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0" name="Rectangle 47"/>
            <p:cNvSpPr/>
            <p:nvPr/>
          </p:nvSpPr>
          <p:spPr>
            <a:xfrm>
              <a:off x="1863705" y="1982770"/>
              <a:ext cx="93600" cy="93663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42910" y="1071546"/>
              <a:ext cx="2000264" cy="1285884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</p:grpSp>
      <p:grpSp>
        <p:nvGrpSpPr>
          <p:cNvPr id="88072" name="组合 63"/>
          <p:cNvGrpSpPr/>
          <p:nvPr/>
        </p:nvGrpSpPr>
        <p:grpSpPr>
          <a:xfrm>
            <a:off x="5561013" y="2357438"/>
            <a:ext cx="3481387" cy="1554162"/>
            <a:chOff x="3857620" y="2000240"/>
            <a:chExt cx="4643470" cy="2071702"/>
          </a:xfrm>
        </p:grpSpPr>
        <p:sp>
          <p:nvSpPr>
            <p:cNvPr id="77833" name="Rectangle 51"/>
            <p:cNvSpPr/>
            <p:nvPr/>
          </p:nvSpPr>
          <p:spPr>
            <a:xfrm>
              <a:off x="4763537" y="3614013"/>
              <a:ext cx="216000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4" name="Line 52"/>
            <p:cNvSpPr/>
            <p:nvPr/>
          </p:nvSpPr>
          <p:spPr>
            <a:xfrm>
              <a:off x="4270117" y="3191951"/>
              <a:ext cx="1912543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5" name="Rectangle 53"/>
            <p:cNvSpPr/>
            <p:nvPr/>
          </p:nvSpPr>
          <p:spPr>
            <a:xfrm>
              <a:off x="5467563" y="3614013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6" name="Rectangle 54"/>
            <p:cNvSpPr/>
            <p:nvPr/>
          </p:nvSpPr>
          <p:spPr>
            <a:xfrm>
              <a:off x="6162290" y="3453950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7" name="Rectangle 55"/>
            <p:cNvSpPr/>
            <p:nvPr/>
          </p:nvSpPr>
          <p:spPr>
            <a:xfrm>
              <a:off x="6855022" y="3453950"/>
              <a:ext cx="214598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8" name="Rectangle 58"/>
            <p:cNvSpPr/>
            <p:nvPr/>
          </p:nvSpPr>
          <p:spPr>
            <a:xfrm>
              <a:off x="4799537" y="3119951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39" name="Line 64"/>
            <p:cNvSpPr/>
            <p:nvPr/>
          </p:nvSpPr>
          <p:spPr>
            <a:xfrm>
              <a:off x="6356067" y="3191951"/>
              <a:ext cx="512019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0" name="Line 65"/>
            <p:cNvSpPr/>
            <p:nvPr/>
          </p:nvSpPr>
          <p:spPr>
            <a:xfrm>
              <a:off x="7037757" y="3191951"/>
              <a:ext cx="512019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1" name="Rectangle 66"/>
            <p:cNvSpPr/>
            <p:nvPr/>
          </p:nvSpPr>
          <p:spPr>
            <a:xfrm>
              <a:off x="4220947" y="3119951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42" name="Rectangle 67"/>
            <p:cNvSpPr/>
            <p:nvPr/>
          </p:nvSpPr>
          <p:spPr>
            <a:xfrm>
              <a:off x="7533172" y="3119951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cxnSp>
          <p:nvCxnSpPr>
            <p:cNvPr id="88083" name="直接连接符 41"/>
            <p:cNvCxnSpPr/>
            <p:nvPr/>
          </p:nvCxnSpPr>
          <p:spPr>
            <a:xfrm rot="4200000">
              <a:off x="6078948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4" name="直接连接符 42"/>
            <p:cNvCxnSpPr/>
            <p:nvPr/>
          </p:nvCxnSpPr>
          <p:spPr>
            <a:xfrm rot="6600000">
              <a:off x="6172211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5" name="直接连接符 43"/>
            <p:cNvCxnSpPr/>
            <p:nvPr/>
          </p:nvCxnSpPr>
          <p:spPr>
            <a:xfrm rot="4200000">
              <a:off x="6764753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6" name="直接连接符 44"/>
            <p:cNvCxnSpPr/>
            <p:nvPr/>
          </p:nvCxnSpPr>
          <p:spPr>
            <a:xfrm rot="6600000">
              <a:off x="6858016" y="3325689"/>
              <a:ext cx="28575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7" name="直接连接符 46"/>
            <p:cNvCxnSpPr/>
            <p:nvPr/>
          </p:nvCxnSpPr>
          <p:spPr>
            <a:xfrm rot="5400000">
              <a:off x="5399831" y="3429457"/>
              <a:ext cx="350062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8" name="直接连接符 47"/>
            <p:cNvCxnSpPr/>
            <p:nvPr/>
          </p:nvCxnSpPr>
          <p:spPr>
            <a:xfrm rot="5400000">
              <a:off x="4701267" y="3436547"/>
              <a:ext cx="340537" cy="1588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849" name="Rectangle 60"/>
            <p:cNvSpPr/>
            <p:nvPr/>
          </p:nvSpPr>
          <p:spPr>
            <a:xfrm>
              <a:off x="5502862" y="3119951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0" name="TextBox 51"/>
            <p:cNvSpPr txBox="1"/>
            <p:nvPr/>
          </p:nvSpPr>
          <p:spPr>
            <a:xfrm>
              <a:off x="5713314" y="2000240"/>
              <a:ext cx="701285" cy="3986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350" noProof="1">
                  <a:latin typeface="Arial" panose="020B0604020202090204" pitchFamily="34" charset="0"/>
                  <a:ea typeface="方正书宋_GBK" charset="0"/>
                  <a:cs typeface="+mn-ea"/>
                </a:rPr>
                <a:t>总线</a:t>
              </a:r>
              <a:endParaRPr lang="en-US" altLang="zh-CN" sz="13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53" name="圆角矩形标注 52"/>
            <p:cNvSpPr/>
            <p:nvPr/>
          </p:nvSpPr>
          <p:spPr>
            <a:xfrm>
              <a:off x="3857620" y="2214554"/>
              <a:ext cx="1214446" cy="428628"/>
            </a:xfrm>
            <a:prstGeom prst="wedgeRoundRectCallout">
              <a:avLst>
                <a:gd name="adj1" fmla="val -4363"/>
                <a:gd name="adj2" fmla="val 10250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050" strike="noStrike" noProof="1"/>
                <a:t>主干－支干</a:t>
              </a:r>
            </a:p>
          </p:txBody>
        </p:sp>
        <p:sp>
          <p:nvSpPr>
            <p:cNvPr id="54" name="圆角矩形标注 53"/>
            <p:cNvSpPr/>
            <p:nvPr/>
          </p:nvSpPr>
          <p:spPr>
            <a:xfrm>
              <a:off x="7286644" y="2000240"/>
              <a:ext cx="1214446" cy="428628"/>
            </a:xfrm>
            <a:prstGeom prst="wedgeRoundRectCallout">
              <a:avLst>
                <a:gd name="adj1" fmla="val -45539"/>
                <a:gd name="adj2" fmla="val 1291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zh-CN" altLang="en-US" sz="1050" strike="noStrike" noProof="1"/>
                <a:t>菊花链</a:t>
              </a:r>
            </a:p>
          </p:txBody>
        </p:sp>
        <p:sp>
          <p:nvSpPr>
            <p:cNvPr id="58" name="椭圆 57"/>
            <p:cNvSpPr/>
            <p:nvPr/>
          </p:nvSpPr>
          <p:spPr>
            <a:xfrm>
              <a:off x="4071934" y="2714620"/>
              <a:ext cx="2000264" cy="1357322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  <p:sp>
          <p:nvSpPr>
            <p:cNvPr id="59" name="椭圆 58"/>
            <p:cNvSpPr/>
            <p:nvPr/>
          </p:nvSpPr>
          <p:spPr>
            <a:xfrm>
              <a:off x="5857884" y="2714620"/>
              <a:ext cx="2000264" cy="1357322"/>
            </a:xfrm>
            <a:prstGeom prst="ellipse">
              <a:avLst/>
            </a:prstGeom>
            <a:noFill/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350" strike="noStrike" noProof="1"/>
            </a:p>
          </p:txBody>
        </p:sp>
      </p:grpSp>
      <p:grpSp>
        <p:nvGrpSpPr>
          <p:cNvPr id="88095" name="组合 62"/>
          <p:cNvGrpSpPr/>
          <p:nvPr/>
        </p:nvGrpSpPr>
        <p:grpSpPr>
          <a:xfrm>
            <a:off x="3684588" y="4125913"/>
            <a:ext cx="1792486" cy="1163170"/>
            <a:chOff x="1357290" y="4357694"/>
            <a:chExt cx="2390661" cy="1551566"/>
          </a:xfrm>
        </p:grpSpPr>
        <p:sp>
          <p:nvSpPr>
            <p:cNvPr id="77856" name="Rectangle 51"/>
            <p:cNvSpPr/>
            <p:nvPr/>
          </p:nvSpPr>
          <p:spPr>
            <a:xfrm>
              <a:off x="1357290" y="4434360"/>
              <a:ext cx="216000" cy="216000"/>
            </a:xfrm>
            <a:prstGeom prst="rect">
              <a:avLst/>
            </a:pr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7" name="Rectangle 58"/>
            <p:cNvSpPr/>
            <p:nvPr/>
          </p:nvSpPr>
          <p:spPr>
            <a:xfrm>
              <a:off x="1393290" y="5046805"/>
              <a:ext cx="144000" cy="144000"/>
            </a:xfrm>
            <a:prstGeom prst="rect">
              <a:avLst/>
            </a:prstGeom>
            <a:solidFill>
              <a:schemeClr val="bg2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8" name="Rectangle 66"/>
            <p:cNvSpPr/>
            <p:nvPr/>
          </p:nvSpPr>
          <p:spPr>
            <a:xfrm>
              <a:off x="1393290" y="5654028"/>
              <a:ext cx="144000" cy="144000"/>
            </a:xfrm>
            <a:prstGeom prst="rect">
              <a:avLst/>
            </a:prstGeom>
            <a:solidFill>
              <a:srgbClr val="000099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fontAlgn="base"/>
              <a:endParaRPr lang="zh-CN" altLang="en-US" sz="1350" strike="noStrike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59" name="TextBox 59"/>
            <p:cNvSpPr txBox="1"/>
            <p:nvPr/>
          </p:nvSpPr>
          <p:spPr>
            <a:xfrm>
              <a:off x="1928794" y="4357694"/>
              <a:ext cx="1819157" cy="3989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1350" noProof="1">
                  <a:latin typeface="Arial" panose="020B0604020202090204" pitchFamily="34" charset="0"/>
                  <a:ea typeface="方正书宋_GBK" charset="0"/>
                  <a:cs typeface="+mn-ea"/>
                </a:rPr>
                <a:t>Modbus Device</a:t>
              </a:r>
              <a:endParaRPr lang="zh-CN" altLang="en-US" sz="13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60" name="TextBox 60"/>
            <p:cNvSpPr txBox="1"/>
            <p:nvPr/>
          </p:nvSpPr>
          <p:spPr>
            <a:xfrm>
              <a:off x="1928794" y="4964917"/>
              <a:ext cx="777461" cy="3371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050" noProof="1">
                  <a:latin typeface="Arial" panose="020B0604020202090204" pitchFamily="34" charset="0"/>
                  <a:ea typeface="方正书宋_GBK" charset="0"/>
                  <a:cs typeface="+mn-ea"/>
                </a:rPr>
                <a:t>分支器</a:t>
              </a:r>
              <a:endParaRPr lang="zh-CN" altLang="en-US" sz="1050" noProof="1">
                <a:latin typeface="Arial" panose="020B0604020202090204" pitchFamily="34" charset="0"/>
                <a:ea typeface="方正书宋_GBK" charset="0"/>
              </a:endParaRPr>
            </a:p>
          </p:txBody>
        </p:sp>
        <p:sp>
          <p:nvSpPr>
            <p:cNvPr id="77861" name="TextBox 61"/>
            <p:cNvSpPr txBox="1"/>
            <p:nvPr/>
          </p:nvSpPr>
          <p:spPr>
            <a:xfrm>
              <a:off x="1928794" y="5572140"/>
              <a:ext cx="955311" cy="3371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1050" noProof="1">
                  <a:latin typeface="Arial" panose="020B0604020202090204" pitchFamily="34" charset="0"/>
                  <a:ea typeface="方正书宋_GBK" charset="0"/>
                  <a:cs typeface="+mn-ea"/>
                </a:rPr>
                <a:t>终端电阻</a:t>
              </a:r>
              <a:endParaRPr lang="zh-CN" altLang="en-US" sz="1050" noProof="1">
                <a:latin typeface="Arial" panose="020B0604020202090204" pitchFamily="34" charset="0"/>
                <a:ea typeface="方正书宋_GB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0010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3374</Words>
  <Application>Microsoft Macintosh PowerPoint</Application>
  <PresentationFormat>宽屏</PresentationFormat>
  <Paragraphs>397</Paragraphs>
  <Slides>50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汉仪中圆简</vt:lpstr>
      <vt:lpstr>SE Optimist</vt:lpstr>
      <vt:lpstr>Apple Chancery</vt:lpstr>
      <vt:lpstr>Arial</vt:lpstr>
      <vt:lpstr>Calibri</vt:lpstr>
      <vt:lpstr>Calibri Light</vt:lpstr>
      <vt:lpstr>Garamond</vt:lpstr>
      <vt:lpstr>Times New Roman</vt:lpstr>
      <vt:lpstr>Wingdings</vt:lpstr>
      <vt:lpstr>Office 主题</vt:lpstr>
      <vt:lpstr>嵌入式应用系统设计 embedded application system design</vt:lpstr>
      <vt:lpstr>第四章 ARM处理器体系结构及接口设计</vt:lpstr>
      <vt:lpstr>硬件接口</vt:lpstr>
      <vt:lpstr>RS232/RS485/TTL</vt:lpstr>
      <vt:lpstr>RS232/RS485/TTL</vt:lpstr>
      <vt:lpstr>软件接口　＝＝　总线协议</vt:lpstr>
      <vt:lpstr>RS232通信接口</vt:lpstr>
      <vt:lpstr>物理层网络协议——RS-485</vt:lpstr>
      <vt:lpstr>总线拓扑结构</vt:lpstr>
      <vt:lpstr>电气接口</vt:lpstr>
      <vt:lpstr>三种标准化物理层</vt:lpstr>
      <vt:lpstr>Modbus RS485、2线制安装</vt:lpstr>
      <vt:lpstr>Modbus RS485、4线制安装</vt:lpstr>
      <vt:lpstr>接地</vt:lpstr>
      <vt:lpstr>极化电阻(Polarization)</vt:lpstr>
      <vt:lpstr>终端电阻(Termination)</vt:lpstr>
      <vt:lpstr>机械接口(二线)</vt:lpstr>
      <vt:lpstr>机械接口(四线)</vt:lpstr>
      <vt:lpstr>SPI和IIC</vt:lpstr>
      <vt:lpstr>PowerPoint 演示文稿</vt:lpstr>
      <vt:lpstr>PowerPoint 演示文稿</vt:lpstr>
      <vt:lpstr>SPI总线介绍</vt:lpstr>
      <vt:lpstr>SPI总线</vt:lpstr>
      <vt:lpstr>SPI总线</vt:lpstr>
      <vt:lpstr>传输模式</vt:lpstr>
      <vt:lpstr>传输模式</vt:lpstr>
      <vt:lpstr>传输模式</vt:lpstr>
      <vt:lpstr>传输模式</vt:lpstr>
      <vt:lpstr>传输模式</vt:lpstr>
      <vt:lpstr>传输模式</vt:lpstr>
      <vt:lpstr>传输模式对比</vt:lpstr>
      <vt:lpstr>时序分析</vt:lpstr>
      <vt:lpstr>特点</vt:lpstr>
      <vt:lpstr>特点</vt:lpstr>
      <vt:lpstr>SPI总线介绍</vt:lpstr>
      <vt:lpstr>SPI总线</vt:lpstr>
      <vt:lpstr>SPI总线</vt:lpstr>
      <vt:lpstr>传输模式</vt:lpstr>
      <vt:lpstr>传输模式</vt:lpstr>
      <vt:lpstr>传输模式</vt:lpstr>
      <vt:lpstr>传输模式</vt:lpstr>
      <vt:lpstr>传输模式</vt:lpstr>
      <vt:lpstr>传输模式</vt:lpstr>
      <vt:lpstr>传输模式对比</vt:lpstr>
      <vt:lpstr>时序分析</vt:lpstr>
      <vt:lpstr>特点</vt:lpstr>
      <vt:lpstr>特点</vt:lpstr>
      <vt:lpstr>韦根Wiegand接口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yuer</dc:creator>
  <cp:lastModifiedBy>黄 建伟</cp:lastModifiedBy>
  <cp:revision>7</cp:revision>
  <dcterms:created xsi:type="dcterms:W3CDTF">2020-05-11T14:49:10Z</dcterms:created>
  <dcterms:modified xsi:type="dcterms:W3CDTF">2020-05-11T15:04:29Z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